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4551" r:id="rId1"/>
    <p:sldMasterId id="2147484608" r:id="rId2"/>
    <p:sldMasterId id="2147484612" r:id="rId3"/>
    <p:sldMasterId id="2147484637" r:id="rId4"/>
  </p:sldMasterIdLst>
  <p:notesMasterIdLst>
    <p:notesMasterId r:id="rId43"/>
  </p:notesMasterIdLst>
  <p:handoutMasterIdLst>
    <p:handoutMasterId r:id="rId44"/>
  </p:handoutMasterIdLst>
  <p:sldIdLst>
    <p:sldId id="1825" r:id="rId5"/>
    <p:sldId id="1702" r:id="rId6"/>
    <p:sldId id="1684" r:id="rId7"/>
    <p:sldId id="1745" r:id="rId8"/>
    <p:sldId id="1746" r:id="rId9"/>
    <p:sldId id="2595" r:id="rId10"/>
    <p:sldId id="1780" r:id="rId11"/>
    <p:sldId id="1971" r:id="rId12"/>
    <p:sldId id="1747" r:id="rId13"/>
    <p:sldId id="1775" r:id="rId14"/>
    <p:sldId id="1749" r:id="rId15"/>
    <p:sldId id="1826" r:id="rId16"/>
    <p:sldId id="1751" r:id="rId17"/>
    <p:sldId id="1777" r:id="rId18"/>
    <p:sldId id="1803" r:id="rId19"/>
    <p:sldId id="1906" r:id="rId20"/>
    <p:sldId id="1804" r:id="rId21"/>
    <p:sldId id="1753" r:id="rId22"/>
    <p:sldId id="1754" r:id="rId23"/>
    <p:sldId id="1816" r:id="rId24"/>
    <p:sldId id="1817" r:id="rId25"/>
    <p:sldId id="1905" r:id="rId26"/>
    <p:sldId id="2596" r:id="rId27"/>
    <p:sldId id="1762" r:id="rId28"/>
    <p:sldId id="1763" r:id="rId29"/>
    <p:sldId id="1819" r:id="rId30"/>
    <p:sldId id="1907" r:id="rId31"/>
    <p:sldId id="1908" r:id="rId32"/>
    <p:sldId id="1909" r:id="rId33"/>
    <p:sldId id="1910" r:id="rId34"/>
    <p:sldId id="1911" r:id="rId35"/>
    <p:sldId id="1800" r:id="rId36"/>
    <p:sldId id="1799" r:id="rId37"/>
    <p:sldId id="1767" r:id="rId38"/>
    <p:sldId id="1768" r:id="rId39"/>
    <p:sldId id="2594" r:id="rId40"/>
    <p:sldId id="1801" r:id="rId41"/>
    <p:sldId id="260" r:id="rId4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zure Main slides" id="{6290A1E8-AFB8-3548-8B68-764E854A696A}">
          <p14:sldIdLst>
            <p14:sldId id="1825"/>
            <p14:sldId id="1702"/>
            <p14:sldId id="1684"/>
            <p14:sldId id="1745"/>
            <p14:sldId id="1746"/>
            <p14:sldId id="2595"/>
            <p14:sldId id="1780"/>
            <p14:sldId id="1971"/>
            <p14:sldId id="1747"/>
            <p14:sldId id="1775"/>
            <p14:sldId id="1749"/>
            <p14:sldId id="1826"/>
            <p14:sldId id="1751"/>
            <p14:sldId id="1777"/>
            <p14:sldId id="1803"/>
            <p14:sldId id="1906"/>
            <p14:sldId id="1804"/>
            <p14:sldId id="1753"/>
            <p14:sldId id="1754"/>
            <p14:sldId id="1816"/>
            <p14:sldId id="1817"/>
            <p14:sldId id="1905"/>
            <p14:sldId id="2596"/>
            <p14:sldId id="1762"/>
            <p14:sldId id="1763"/>
            <p14:sldId id="1819"/>
            <p14:sldId id="1907"/>
            <p14:sldId id="1908"/>
            <p14:sldId id="1909"/>
            <p14:sldId id="1910"/>
            <p14:sldId id="1911"/>
            <p14:sldId id="1800"/>
            <p14:sldId id="1799"/>
            <p14:sldId id="1767"/>
            <p14:sldId id="1768"/>
            <p14:sldId id="2594"/>
            <p14:sldId id="180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uthor"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5481"/>
    <a:srgbClr val="59B4D9"/>
    <a:srgbClr val="EBEBEB"/>
    <a:srgbClr val="FFFFFF"/>
    <a:srgbClr val="FFF100"/>
    <a:srgbClr val="75757A"/>
    <a:srgbClr val="3C3C41"/>
    <a:srgbClr val="30E5D0"/>
    <a:srgbClr val="008272"/>
    <a:srgbClr val="0777D3"/>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F28F95-440A-4C9E-8AB9-C293A30688C3}" v="1" dt="2020-07-13T20:32:42.6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531" autoAdjust="0"/>
    <p:restoredTop sz="81434" autoAdjust="0"/>
  </p:normalViewPr>
  <p:slideViewPr>
    <p:cSldViewPr snapToGrid="0">
      <p:cViewPr varScale="1">
        <p:scale>
          <a:sx n="53" d="100"/>
          <a:sy n="53" d="100"/>
        </p:scale>
        <p:origin x="702" y="4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50" d="100"/>
        <a:sy n="150" d="100"/>
      </p:scale>
      <p:origin x="0" y="0"/>
    </p:cViewPr>
  </p:sorterViewPr>
  <p:notesViewPr>
    <p:cSldViewPr snapToGrid="0" showGuides="1">
      <p:cViewPr varScale="1">
        <p:scale>
          <a:sx n="66" d="100"/>
          <a:sy n="66" d="100"/>
        </p:scale>
        <p:origin x="2280"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11/8/2020 7:57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11/8/2020 7:50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202236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2509328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639124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The next topics step you through creating an Azure policy. </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Note: Even if you have only a few policy definitions, we recommend creating an initiative definition.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11/8/2020 7:50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863553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11/8/2020 7:50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789882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Light" pitchFamily="34" charset="0"/>
                <a:ea typeface="+mn-ea"/>
                <a:cs typeface="+mn-cs"/>
              </a:rPr>
              <a:t>Suggested discussion topic: Can you see how this will require some planning to organize your policies?</a:t>
            </a:r>
          </a:p>
          <a:p>
            <a:r>
              <a:rPr lang="en-US" sz="882" kern="1200">
                <a:solidFill>
                  <a:schemeClr val="tx1"/>
                </a:solidFill>
                <a:effectLst/>
                <a:latin typeface="Segoe UI Light" pitchFamily="34" charset="0"/>
                <a:ea typeface="+mn-ea"/>
                <a:cs typeface="+mn-cs"/>
              </a:rPr>
              <a:t> </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11/8/2020 7:50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076101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Light" pitchFamily="34" charset="0"/>
                <a:ea typeface="+mn-ea"/>
                <a:cs typeface="+mn-cs"/>
              </a:rPr>
              <a:t>Note: Currently, an Initiative Definition can have up to 100 policies.  </a:t>
            </a:r>
          </a:p>
          <a:p>
            <a:endParaRPr lang="en-US" sz="882"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11/8/2020 7:50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3399116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Light" pitchFamily="34" charset="0"/>
                <a:ea typeface="+mn-ea"/>
                <a:cs typeface="+mn-cs"/>
              </a:rPr>
              <a:t>Policy evaluation happens about once an hour, which means that if you make changes to your policy definition and create a policy assignment then it will be re-evaluated over your resources within the hour.</a:t>
            </a:r>
          </a:p>
          <a:p>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11/8/2020 7:50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6956836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8790921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3990668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614684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459596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209868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523819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11/8/2020 7:50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00322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Describe the format and syntax of an Azure</a:t>
            </a:r>
            <a:r>
              <a:rPr lang="en-US" baseline="0"/>
              <a:t> RBAC</a:t>
            </a:r>
            <a:r>
              <a:rPr lang="en-US"/>
              <a:t> role definition.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11/8/2020 7:50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526115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214677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11/8/2020 7:50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5016260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22.jpe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Master" Target="../slideMasters/slideMaster3.xml"/><Relationship Id="rId4" Type="http://schemas.openxmlformats.org/officeDocument/2006/relationships/image" Target="../media/image34.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Master" Target="../slideMasters/slideMaster3.xml"/><Relationship Id="rId4" Type="http://schemas.openxmlformats.org/officeDocument/2006/relationships/image" Target="../media/image39.jp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3.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4.jpeg"/><Relationship Id="rId1" Type="http://schemas.openxmlformats.org/officeDocument/2006/relationships/slideMaster" Target="../slideMasters/slideMaster4.xml"/><Relationship Id="rId4" Type="http://schemas.openxmlformats.org/officeDocument/2006/relationships/image" Target="../media/image41.emf"/></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Master" Target="../slideMasters/slideMaster4.xml"/><Relationship Id="rId5" Type="http://schemas.openxmlformats.org/officeDocument/2006/relationships/image" Target="../media/image50.jpg"/><Relationship Id="rId4" Type="http://schemas.openxmlformats.org/officeDocument/2006/relationships/image" Target="../media/image49.jp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Master" Target="../slideMasters/slideMaster4.xml"/><Relationship Id="rId4" Type="http://schemas.openxmlformats.org/officeDocument/2006/relationships/image" Target="../media/image53.jp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Azure Technical Trainer Role Based Training</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1"/>
            <a:ext cx="6093577" cy="6994525"/>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3183626"/>
            <a:ext cx="6092825" cy="553998"/>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dirty="0"/>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4465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42770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cSld name="Slajd tytułow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ytuł 1">
            <a:extLst>
              <a:ext uri="{FF2B5EF4-FFF2-40B4-BE49-F238E27FC236}">
                <a16:creationId xmlns:a16="http://schemas.microsoft.com/office/drawing/2014/main" id="{DA4DF00F-A16C-BD4A-880E-42C61A5DB9D9}"/>
              </a:ext>
            </a:extLst>
          </p:cNvPr>
          <p:cNvSpPr>
            <a:spLocks noGrp="1"/>
          </p:cNvSpPr>
          <p:nvPr>
            <p:ph type="title"/>
          </p:nvPr>
        </p:nvSpPr>
        <p:spPr>
          <a:xfrm>
            <a:off x="4773844" y="2229294"/>
            <a:ext cx="7091868" cy="918031"/>
          </a:xfrm>
        </p:spPr>
        <p:txBody>
          <a:bodyPr anchor="t">
            <a:normAutofit/>
          </a:bodyPr>
          <a:lstStyle>
            <a:lvl1pPr>
              <a:lnSpc>
                <a:spcPts val="4896"/>
              </a:lnSpc>
              <a:defRPr sz="4080">
                <a:solidFill>
                  <a:schemeClr val="bg1"/>
                </a:solidFill>
              </a:defRPr>
            </a:lvl1pPr>
          </a:lstStyle>
          <a:p>
            <a:r>
              <a:rPr lang="pl-PL"/>
              <a:t>Kliknij, aby edytować styl</a:t>
            </a:r>
          </a:p>
        </p:txBody>
      </p:sp>
      <p:sp>
        <p:nvSpPr>
          <p:cNvPr id="13" name="Symbol zastępczy tekstu 2">
            <a:extLst>
              <a:ext uri="{FF2B5EF4-FFF2-40B4-BE49-F238E27FC236}">
                <a16:creationId xmlns:a16="http://schemas.microsoft.com/office/drawing/2014/main" id="{6C50D294-0710-BD47-A925-1D11866826C8}"/>
              </a:ext>
            </a:extLst>
          </p:cNvPr>
          <p:cNvSpPr>
            <a:spLocks noGrp="1"/>
          </p:cNvSpPr>
          <p:nvPr>
            <p:ph type="body" idx="14"/>
          </p:nvPr>
        </p:nvSpPr>
        <p:spPr>
          <a:xfrm>
            <a:off x="4773844" y="4893955"/>
            <a:ext cx="1686466" cy="955271"/>
          </a:xfrm>
        </p:spPr>
        <p:txBody>
          <a:bodyPr anchor="t">
            <a:noAutofit/>
          </a:bodyPr>
          <a:lstStyle>
            <a:lvl1pPr marL="0" indent="0" algn="l">
              <a:lnSpc>
                <a:spcPts val="1836"/>
              </a:lnSpc>
              <a:buNone/>
              <a:defRPr sz="1020" b="0" i="0">
                <a:solidFill>
                  <a:schemeClr val="bg1"/>
                </a:solidFill>
                <a:latin typeface="Montserrat Light" pitchFamily="2" charset="0"/>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pl-PL"/>
              <a:t>Kliknij, aby edytować style wzorca tekstu</a:t>
            </a:r>
          </a:p>
        </p:txBody>
      </p:sp>
      <p:sp>
        <p:nvSpPr>
          <p:cNvPr id="18" name="Symbol zastępczy tekstu 2">
            <a:extLst>
              <a:ext uri="{FF2B5EF4-FFF2-40B4-BE49-F238E27FC236}">
                <a16:creationId xmlns:a16="http://schemas.microsoft.com/office/drawing/2014/main" id="{0BC2E500-B2AD-E046-951A-BA505A3CACE9}"/>
              </a:ext>
            </a:extLst>
          </p:cNvPr>
          <p:cNvSpPr>
            <a:spLocks noGrp="1"/>
          </p:cNvSpPr>
          <p:nvPr>
            <p:ph type="body" idx="15"/>
          </p:nvPr>
        </p:nvSpPr>
        <p:spPr>
          <a:xfrm>
            <a:off x="6683613" y="4893955"/>
            <a:ext cx="5182099" cy="955271"/>
          </a:xfrm>
        </p:spPr>
        <p:txBody>
          <a:bodyPr anchor="t">
            <a:noAutofit/>
          </a:bodyPr>
          <a:lstStyle>
            <a:lvl1pPr marL="0" indent="0" algn="l">
              <a:lnSpc>
                <a:spcPts val="1836"/>
              </a:lnSpc>
              <a:buNone/>
              <a:defRPr sz="1020" b="0" i="0">
                <a:solidFill>
                  <a:schemeClr val="bg1"/>
                </a:solidFill>
                <a:latin typeface="Montserrat Light" pitchFamily="2" charset="0"/>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pl-PL"/>
              <a:t>Kliknij, aby edytować style wzorca tekstu</a:t>
            </a:r>
          </a:p>
        </p:txBody>
      </p:sp>
      <p:sp>
        <p:nvSpPr>
          <p:cNvPr id="19" name="Symbol zastępczy zawartości 2">
            <a:extLst>
              <a:ext uri="{FF2B5EF4-FFF2-40B4-BE49-F238E27FC236}">
                <a16:creationId xmlns:a16="http://schemas.microsoft.com/office/drawing/2014/main" id="{776583E4-9620-9D4A-94B6-F68D83754E09}"/>
              </a:ext>
            </a:extLst>
          </p:cNvPr>
          <p:cNvSpPr>
            <a:spLocks noGrp="1"/>
          </p:cNvSpPr>
          <p:nvPr>
            <p:ph idx="16"/>
          </p:nvPr>
        </p:nvSpPr>
        <p:spPr>
          <a:xfrm>
            <a:off x="4773844" y="3161812"/>
            <a:ext cx="7091868" cy="1859993"/>
          </a:xfrm>
        </p:spPr>
        <p:txBody>
          <a:bodyPr anchor="t">
            <a:noAutofit/>
          </a:bodyPr>
          <a:lstStyle>
            <a:lvl1pPr marL="0" indent="0">
              <a:buNone/>
              <a:defRPr sz="1836" b="0" i="0">
                <a:solidFill>
                  <a:schemeClr val="bg1"/>
                </a:solidFill>
                <a:latin typeface="Montserrat Light" pitchFamily="2" charset="0"/>
              </a:defRPr>
            </a:lvl1pPr>
          </a:lstStyle>
          <a:p>
            <a:pPr lvl="0"/>
            <a:r>
              <a:rPr lang="pl-PL"/>
              <a:t>Kliknij, aby edytować style wzorca tekstu</a:t>
            </a:r>
          </a:p>
        </p:txBody>
      </p:sp>
      <p:sp>
        <p:nvSpPr>
          <p:cNvPr id="28" name="Tytuł 1">
            <a:extLst>
              <a:ext uri="{FF2B5EF4-FFF2-40B4-BE49-F238E27FC236}">
                <a16:creationId xmlns:a16="http://schemas.microsoft.com/office/drawing/2014/main" id="{AB27835F-CA64-744D-872F-E741C87B3947}"/>
              </a:ext>
            </a:extLst>
          </p:cNvPr>
          <p:cNvSpPr txBox="1">
            <a:spLocks/>
          </p:cNvSpPr>
          <p:nvPr/>
        </p:nvSpPr>
        <p:spPr>
          <a:xfrm>
            <a:off x="4380296" y="1073694"/>
            <a:ext cx="7604386" cy="880565"/>
          </a:xfrm>
          <a:prstGeom prst="rect">
            <a:avLst/>
          </a:prstGeom>
        </p:spPr>
        <p:txBody>
          <a:bodyPr vert="horz" lIns="93260" tIns="46630" rIns="93260" bIns="46630" rtlCol="0" anchor="ctr">
            <a:normAutofit/>
          </a:bodyPr>
          <a:lstStyle>
            <a:lvl1pPr algn="l" defTabSz="914400" rtl="0" eaLnBrk="1" latinLnBrk="0" hangingPunct="1">
              <a:lnSpc>
                <a:spcPts val="3400"/>
              </a:lnSpc>
              <a:spcBef>
                <a:spcPct val="0"/>
              </a:spcBef>
              <a:buNone/>
              <a:defRPr sz="4000" b="0" i="0" kern="1200">
                <a:solidFill>
                  <a:schemeClr val="accent1"/>
                </a:solidFill>
                <a:latin typeface="Montserrat Medium" pitchFamily="2" charset="0"/>
                <a:ea typeface="+mj-ea"/>
                <a:cs typeface="+mj-cs"/>
              </a:defRPr>
            </a:lvl1pPr>
          </a:lstStyle>
          <a:p>
            <a:endParaRPr lang="pl-PL" sz="4080" b="1"/>
          </a:p>
        </p:txBody>
      </p:sp>
      <p:sp>
        <p:nvSpPr>
          <p:cNvPr id="29" name="Tytuł 1">
            <a:extLst>
              <a:ext uri="{FF2B5EF4-FFF2-40B4-BE49-F238E27FC236}">
                <a16:creationId xmlns:a16="http://schemas.microsoft.com/office/drawing/2014/main" id="{42A0C931-0726-A246-AA65-50151597C474}"/>
              </a:ext>
            </a:extLst>
          </p:cNvPr>
          <p:cNvSpPr txBox="1">
            <a:spLocks/>
          </p:cNvSpPr>
          <p:nvPr/>
        </p:nvSpPr>
        <p:spPr>
          <a:xfrm>
            <a:off x="4380296" y="1073694"/>
            <a:ext cx="7604386" cy="918032"/>
          </a:xfrm>
          <a:prstGeom prst="rect">
            <a:avLst/>
          </a:prstGeom>
        </p:spPr>
        <p:txBody>
          <a:bodyPr vert="horz" lIns="93260" tIns="46630" rIns="93260" bIns="46630" rtlCol="0" anchor="ctr">
            <a:normAutofit/>
          </a:bodyPr>
          <a:lstStyle>
            <a:lvl1pPr algn="l" defTabSz="914400" rtl="0" eaLnBrk="1" latinLnBrk="0" hangingPunct="1">
              <a:lnSpc>
                <a:spcPts val="3400"/>
              </a:lnSpc>
              <a:spcBef>
                <a:spcPct val="0"/>
              </a:spcBef>
              <a:buNone/>
              <a:defRPr sz="4000" b="0" i="0" kern="1200">
                <a:solidFill>
                  <a:schemeClr val="accent1"/>
                </a:solidFill>
                <a:latin typeface="Montserrat Medium" pitchFamily="2" charset="0"/>
                <a:ea typeface="+mj-ea"/>
                <a:cs typeface="+mj-cs"/>
              </a:defRPr>
            </a:lvl1pPr>
          </a:lstStyle>
          <a:p>
            <a:endParaRPr lang="pl-PL" sz="4080"/>
          </a:p>
        </p:txBody>
      </p:sp>
      <p:sp>
        <p:nvSpPr>
          <p:cNvPr id="30" name="Tytuł 1">
            <a:extLst>
              <a:ext uri="{FF2B5EF4-FFF2-40B4-BE49-F238E27FC236}">
                <a16:creationId xmlns:a16="http://schemas.microsoft.com/office/drawing/2014/main" id="{8AF4B8B4-D6B1-224E-B2D4-824D5D2E5D96}"/>
              </a:ext>
            </a:extLst>
          </p:cNvPr>
          <p:cNvSpPr txBox="1">
            <a:spLocks/>
          </p:cNvSpPr>
          <p:nvPr/>
        </p:nvSpPr>
        <p:spPr>
          <a:xfrm>
            <a:off x="3867777" y="1661226"/>
            <a:ext cx="7604386" cy="918032"/>
          </a:xfrm>
          <a:prstGeom prst="rect">
            <a:avLst/>
          </a:prstGeom>
        </p:spPr>
        <p:txBody>
          <a:bodyPr vert="horz" lIns="93260" tIns="46630" rIns="93260" bIns="46630" rtlCol="0" anchor="ctr">
            <a:normAutofit/>
          </a:bodyPr>
          <a:lstStyle>
            <a:lvl1pPr algn="l" defTabSz="914400" rtl="0" eaLnBrk="1" latinLnBrk="0" hangingPunct="1">
              <a:lnSpc>
                <a:spcPts val="3400"/>
              </a:lnSpc>
              <a:spcBef>
                <a:spcPct val="0"/>
              </a:spcBef>
              <a:buNone/>
              <a:defRPr sz="4000" b="0" i="0" kern="1200">
                <a:solidFill>
                  <a:schemeClr val="accent1"/>
                </a:solidFill>
                <a:latin typeface="Montserrat Medium" pitchFamily="2" charset="0"/>
                <a:ea typeface="+mj-ea"/>
                <a:cs typeface="+mj-cs"/>
              </a:defRPr>
            </a:lvl1pPr>
          </a:lstStyle>
          <a:p>
            <a:endParaRPr lang="pl-PL" sz="4080"/>
          </a:p>
        </p:txBody>
      </p:sp>
      <p:sp>
        <p:nvSpPr>
          <p:cNvPr id="31" name="Tytuł 1">
            <a:extLst>
              <a:ext uri="{FF2B5EF4-FFF2-40B4-BE49-F238E27FC236}">
                <a16:creationId xmlns:a16="http://schemas.microsoft.com/office/drawing/2014/main" id="{EAFB07E5-171C-5C42-A34E-4403FE20FF9B}"/>
              </a:ext>
            </a:extLst>
          </p:cNvPr>
          <p:cNvSpPr txBox="1">
            <a:spLocks/>
          </p:cNvSpPr>
          <p:nvPr/>
        </p:nvSpPr>
        <p:spPr>
          <a:xfrm>
            <a:off x="3465247" y="1366798"/>
            <a:ext cx="7604386" cy="918032"/>
          </a:xfrm>
          <a:prstGeom prst="rect">
            <a:avLst/>
          </a:prstGeom>
        </p:spPr>
        <p:txBody>
          <a:bodyPr vert="horz" lIns="93260" tIns="46630" rIns="93260" bIns="46630" rtlCol="0" anchor="ctr">
            <a:normAutofit/>
          </a:bodyPr>
          <a:lstStyle>
            <a:lvl1pPr algn="l" defTabSz="914400" rtl="0" eaLnBrk="1" latinLnBrk="0" hangingPunct="1">
              <a:lnSpc>
                <a:spcPts val="3400"/>
              </a:lnSpc>
              <a:spcBef>
                <a:spcPct val="0"/>
              </a:spcBef>
              <a:buNone/>
              <a:defRPr sz="4000" b="0" i="0" kern="1200">
                <a:solidFill>
                  <a:schemeClr val="accent1"/>
                </a:solidFill>
                <a:latin typeface="Montserrat Medium" pitchFamily="2" charset="0"/>
                <a:ea typeface="+mj-ea"/>
                <a:cs typeface="+mj-cs"/>
              </a:defRPr>
            </a:lvl1pPr>
          </a:lstStyle>
          <a:p>
            <a:endParaRPr lang="pl-PL" sz="4080"/>
          </a:p>
        </p:txBody>
      </p:sp>
      <p:sp>
        <p:nvSpPr>
          <p:cNvPr id="32" name="Tytuł 1">
            <a:extLst>
              <a:ext uri="{FF2B5EF4-FFF2-40B4-BE49-F238E27FC236}">
                <a16:creationId xmlns:a16="http://schemas.microsoft.com/office/drawing/2014/main" id="{A2E94627-BCC7-6D48-84EE-B757972222BF}"/>
              </a:ext>
            </a:extLst>
          </p:cNvPr>
          <p:cNvSpPr txBox="1">
            <a:spLocks/>
          </p:cNvSpPr>
          <p:nvPr/>
        </p:nvSpPr>
        <p:spPr>
          <a:xfrm>
            <a:off x="4773844" y="1954991"/>
            <a:ext cx="7604386" cy="880792"/>
          </a:xfrm>
          <a:prstGeom prst="rect">
            <a:avLst/>
          </a:prstGeom>
        </p:spPr>
        <p:txBody>
          <a:bodyPr vert="horz" lIns="93260" tIns="46630" rIns="93260" bIns="46630" rtlCol="0" anchor="ctr">
            <a:normAutofit/>
          </a:bodyPr>
          <a:lstStyle>
            <a:lvl1pPr algn="l" defTabSz="914400" rtl="0" eaLnBrk="1" latinLnBrk="0" hangingPunct="1">
              <a:lnSpc>
                <a:spcPts val="4800"/>
              </a:lnSpc>
              <a:spcBef>
                <a:spcPct val="0"/>
              </a:spcBef>
              <a:buNone/>
              <a:defRPr sz="4000" b="0" i="0" kern="1200">
                <a:solidFill>
                  <a:schemeClr val="accent1"/>
                </a:solidFill>
                <a:latin typeface="Montserrat Medium" pitchFamily="2" charset="0"/>
                <a:ea typeface="+mj-ea"/>
                <a:cs typeface="+mj-cs"/>
              </a:defRPr>
            </a:lvl1pPr>
          </a:lstStyle>
          <a:p>
            <a:endParaRPr lang="pl-PL" sz="4080"/>
          </a:p>
        </p:txBody>
      </p:sp>
      <p:sp>
        <p:nvSpPr>
          <p:cNvPr id="34" name="Symbol zastępczy tekstu 33">
            <a:extLst>
              <a:ext uri="{FF2B5EF4-FFF2-40B4-BE49-F238E27FC236}">
                <a16:creationId xmlns:a16="http://schemas.microsoft.com/office/drawing/2014/main" id="{75360F98-8ED5-294A-B111-294DFF69E0F2}"/>
              </a:ext>
            </a:extLst>
          </p:cNvPr>
          <p:cNvSpPr>
            <a:spLocks noGrp="1"/>
          </p:cNvSpPr>
          <p:nvPr>
            <p:ph type="body" sz="quarter" idx="17"/>
          </p:nvPr>
        </p:nvSpPr>
        <p:spPr>
          <a:xfrm>
            <a:off x="4773845" y="1737588"/>
            <a:ext cx="7091867" cy="567352"/>
          </a:xfrm>
        </p:spPr>
        <p:txBody>
          <a:bodyPr anchor="t">
            <a:noAutofit/>
          </a:bodyPr>
          <a:lstStyle>
            <a:lvl1pPr marL="0" indent="0">
              <a:buNone/>
              <a:defRPr sz="2040" b="0" i="0">
                <a:solidFill>
                  <a:schemeClr val="accent2"/>
                </a:solidFill>
                <a:latin typeface="Montserrat ExtraLight" pitchFamily="2" charset="0"/>
              </a:defRPr>
            </a:lvl1pPr>
          </a:lstStyle>
          <a:p>
            <a:pPr lvl="0"/>
            <a:r>
              <a:rPr lang="pl-PL"/>
              <a:t>Kliknij, aby edytować style wzorca tekstu</a:t>
            </a:r>
          </a:p>
        </p:txBody>
      </p:sp>
      <p:pic>
        <p:nvPicPr>
          <p:cNvPr id="2" name="Picture 3">
            <a:extLst>
              <a:ext uri="{FF2B5EF4-FFF2-40B4-BE49-F238E27FC236}">
                <a16:creationId xmlns:a16="http://schemas.microsoft.com/office/drawing/2014/main" id="{13E79321-C93C-42E1-BFC0-35AE313406E0}"/>
              </a:ext>
            </a:extLst>
          </p:cNvPr>
          <p:cNvPicPr>
            <a:picLocks noChangeAspect="1"/>
          </p:cNvPicPr>
          <p:nvPr userDrawn="1"/>
        </p:nvPicPr>
        <p:blipFill>
          <a:blip r:embed="rId3"/>
          <a:stretch>
            <a:fillRect/>
          </a:stretch>
        </p:blipFill>
        <p:spPr>
          <a:xfrm>
            <a:off x="651510" y="530352"/>
            <a:ext cx="3608614" cy="1554480"/>
          </a:xfrm>
          <a:prstGeom prst="rect">
            <a:avLst/>
          </a:prstGeom>
        </p:spPr>
      </p:pic>
    </p:spTree>
    <p:extLst>
      <p:ext uri="{BB962C8B-B14F-4D97-AF65-F5344CB8AC3E}">
        <p14:creationId xmlns:p14="http://schemas.microsoft.com/office/powerpoint/2010/main" val="1573981936"/>
      </p:ext>
    </p:extLst>
  </p:cSld>
  <p:clrMapOvr>
    <a:masterClrMapping/>
  </p:clrMapOvr>
  <p:extLst>
    <p:ext uri="{DCECCB84-F9BA-43D5-87BE-67443E8EF086}">
      <p15:sldGuideLst xmlns:p15="http://schemas.microsoft.com/office/powerpoint/2012/main">
        <p15:guide id="1" pos="279">
          <p15:clr>
            <a:srgbClr val="FBAE40"/>
          </p15:clr>
        </p15:guide>
        <p15:guide id="2" pos="4951">
          <p15:clr>
            <a:srgbClr val="FBAE40"/>
          </p15:clr>
        </p15:guide>
        <p15:guide id="3" pos="2706">
          <p15:clr>
            <a:srgbClr val="FBAE40"/>
          </p15:clr>
        </p15:guide>
        <p15:guide id="4" pos="2593">
          <p15:clr>
            <a:srgbClr val="FBAE40"/>
          </p15:clr>
        </p15:guide>
        <p15:guide id="5" pos="5110">
          <p15:clr>
            <a:srgbClr val="FBAE40"/>
          </p15:clr>
        </p15:guide>
        <p15:guide id="6" orient="horz" pos="142">
          <p15:clr>
            <a:srgbClr val="FBAE40"/>
          </p15:clr>
        </p15:guide>
        <p15:guide id="7" pos="7401">
          <p15:clr>
            <a:srgbClr val="FBAE40"/>
          </p15:clr>
        </p15:guide>
        <p15:guide id="8" pos="7680">
          <p15:clr>
            <a:srgbClr val="FBAE40"/>
          </p15:clr>
        </p15:guide>
        <p15:guide id="9" pos="3772">
          <p15:clr>
            <a:srgbClr val="FBAE40"/>
          </p15:clr>
        </p15:guide>
        <p15:guide id="10" pos="3908">
          <p15:clr>
            <a:srgbClr val="FBAE40"/>
          </p15:clr>
        </p15:guide>
        <p15:guide id="11" pos="1368">
          <p15:clr>
            <a:srgbClr val="FBAE40"/>
          </p15:clr>
        </p15:guide>
        <p15:guide id="12" pos="1527">
          <p15:clr>
            <a:srgbClr val="FBAE40"/>
          </p15:clr>
        </p15:guide>
        <p15:guide id="13" pos="6153">
          <p15:clr>
            <a:srgbClr val="FBAE40"/>
          </p15:clr>
        </p15:guide>
        <p15:guide id="14" pos="6312">
          <p15:clr>
            <a:srgbClr val="FBAE40"/>
          </p15:clr>
        </p15:guide>
        <p15:guide id="15" pos="3840">
          <p15:clr>
            <a:srgbClr val="FBAE40"/>
          </p15:clr>
        </p15:guide>
        <p15:guide id="16" orient="horz" pos="4065">
          <p15:clr>
            <a:srgbClr val="FBAE40"/>
          </p15:clr>
        </p15:guide>
        <p15:guide id="17" orient="horz" pos="663">
          <p15:clr>
            <a:srgbClr val="FBAE40"/>
          </p15:clr>
        </p15:guide>
        <p15:guide id="18" orient="horz" pos="1207">
          <p15:clr>
            <a:srgbClr val="FBAE40"/>
          </p15:clr>
        </p15:guide>
        <p15:guide id="19" orient="horz" pos="1774">
          <p15:clr>
            <a:srgbClr val="FBAE40"/>
          </p15:clr>
        </p15:guide>
        <p15:guide id="20" orient="horz" pos="2341">
          <p15:clr>
            <a:srgbClr val="FBAE40"/>
          </p15:clr>
        </p15:guide>
        <p15:guide id="21" orient="horz" pos="2931">
          <p15:clr>
            <a:srgbClr val="FBAE40"/>
          </p15:clr>
        </p15:guide>
        <p15:guide id="22" orient="horz" pos="347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65138" y="567457"/>
            <a:ext cx="11530584" cy="830020"/>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1507306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04345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61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5"/>
            <a:ext cx="979537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090314"/>
            <a:ext cx="985397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456459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160838" y="0"/>
            <a:ext cx="8275637" cy="6994525"/>
          </a:xfrm>
          <a:blipFill>
            <a:blip r:embed="rId2"/>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72542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173537" y="454163"/>
            <a:ext cx="7826423" cy="6086337"/>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2693012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31838514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32453124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74978511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99768323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54886129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402534772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38001136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18623078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164013" y="450062"/>
            <a:ext cx="7848600" cy="6094399"/>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65138" y="960439"/>
            <a:ext cx="4983162" cy="3325812"/>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8716452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718718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accent5"/>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250618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353711638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95288945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endParaRPr lang="en-US" dirty="0"/>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57857513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427598532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endParaRPr lang="en-US" dirty="0"/>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74519342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44597993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03033504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tx1"/>
                </a:solidFill>
              </a:defRPr>
            </a:lvl1pPr>
          </a:lstStyle>
          <a:p>
            <a:r>
              <a:rPr lang="en-US" dirty="0"/>
              <a:t>Thank you.</a:t>
            </a:r>
          </a:p>
        </p:txBody>
      </p:sp>
    </p:spTree>
    <p:extLst>
      <p:ext uri="{BB962C8B-B14F-4D97-AF65-F5344CB8AC3E}">
        <p14:creationId xmlns:p14="http://schemas.microsoft.com/office/powerpoint/2010/main" val="754670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128128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7484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683579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563748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3526653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401854809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4029454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37343297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26456773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vel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92447797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44795122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219388063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114479411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55794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59916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838908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7472404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382068001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7375561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04678111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78500336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31457749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58988714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115910929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58269531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29763017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61673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706873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Tree>
    <p:extLst>
      <p:ext uri="{BB962C8B-B14F-4D97-AF65-F5344CB8AC3E}">
        <p14:creationId xmlns:p14="http://schemas.microsoft.com/office/powerpoint/2010/main" val="243372835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4158608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9762698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image" Target="../media/image26.png"/><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theme" Target="../theme/theme3.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image" Target="../media/image40.emf"/><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76" r:id="rId1"/>
    <p:sldLayoutId id="2147484552" r:id="rId2"/>
    <p:sldLayoutId id="2147484553" r:id="rId3"/>
    <p:sldLayoutId id="2147484581" r:id="rId4"/>
    <p:sldLayoutId id="2147484583" r:id="rId5"/>
    <p:sldLayoutId id="2147484585" r:id="rId6"/>
    <p:sldLayoutId id="2147484586" r:id="rId7"/>
    <p:sldLayoutId id="2147484588" r:id="rId8"/>
    <p:sldLayoutId id="2147484589" r:id="rId9"/>
    <p:sldLayoutId id="2147484556" r:id="rId10"/>
    <p:sldLayoutId id="2147484557" r:id="rId11"/>
    <p:sldLayoutId id="2147484610" r:id="rId12"/>
    <p:sldLayoutId id="2147484558" r:id="rId13"/>
    <p:sldLayoutId id="2147484559" r:id="rId14"/>
    <p:sldLayoutId id="2147484560" r:id="rId15"/>
    <p:sldLayoutId id="2147484561" r:id="rId16"/>
    <p:sldLayoutId id="2147484562" r:id="rId17"/>
    <p:sldLayoutId id="2147484580" r:id="rId18"/>
    <p:sldLayoutId id="2147484563" r:id="rId19"/>
    <p:sldLayoutId id="2147484564" r:id="rId20"/>
    <p:sldLayoutId id="2147484566" r:id="rId21"/>
    <p:sldLayoutId id="2147484567" r:id="rId22"/>
    <p:sldLayoutId id="2147484568" r:id="rId23"/>
    <p:sldLayoutId id="2147484577" r:id="rId24"/>
    <p:sldLayoutId id="2147484570" r:id="rId25"/>
    <p:sldLayoutId id="2147484571" r:id="rId26"/>
    <p:sldLayoutId id="2147484572" r:id="rId27"/>
    <p:sldLayoutId id="2147484664" r:id="rId28"/>
    <p:sldLayoutId id="2147484665" r:id="rId29"/>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
        <p:nvSpPr>
          <p:cNvPr id="5" name="Text Placeholder 4">
            <a:extLst>
              <a:ext uri="{FF2B5EF4-FFF2-40B4-BE49-F238E27FC236}">
                <a16:creationId xmlns:a16="http://schemas.microsoft.com/office/drawing/2014/main" id="{58032683-9535-EA4A-933A-0D812239AE62}"/>
              </a:ext>
            </a:extLst>
          </p:cNvPr>
          <p:cNvSpPr txBox="1">
            <a:spLocks/>
          </p:cNvSpPr>
          <p:nvPr userDrawn="1"/>
        </p:nvSpPr>
        <p:spPr>
          <a:xfrm>
            <a:off x="465138" y="1853742"/>
            <a:ext cx="11456988" cy="181588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400"/>
              </a:lnSpc>
            </a:pPr>
            <a:r>
              <a:rPr lang="en-US" sz="2000" dirty="0">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3294407995"/>
      </p:ext>
    </p:extLst>
  </p:cSld>
  <p:clrMap bg1="lt1" tx1="dk1" bg2="lt2" tx2="dk2" accent1="accent1" accent2="accent2" accent3="accent3" accent4="accent4" accent5="accent5" accent6="accent6" hlink="hlink" folHlink="folHlink"/>
  <p:sldLayoutIdLst>
    <p:sldLayoutId id="2147484609" r:id="rId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6" cstate="print">
            <a:extLst>
              <a:ext uri="{28A0092B-C50C-407E-A947-70E740481C1C}">
                <a14:useLocalDpi xmlns:a14="http://schemas.microsoft.com/office/drawing/2010/main"/>
              </a:ext>
            </a:extLst>
          </a:blip>
          <a:srcRect b="249"/>
          <a:stretch/>
        </p:blipFill>
        <p:spPr>
          <a:xfrm>
            <a:off x="12539569" y="0"/>
            <a:ext cx="682920" cy="6994525"/>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3588486512"/>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 id="2147484624" r:id="rId12"/>
    <p:sldLayoutId id="2147484625" r:id="rId13"/>
    <p:sldLayoutId id="2147484626" r:id="rId14"/>
    <p:sldLayoutId id="2147484627" r:id="rId15"/>
    <p:sldLayoutId id="2147484628" r:id="rId16"/>
    <p:sldLayoutId id="2147484629" r:id="rId17"/>
    <p:sldLayoutId id="2147484630" r:id="rId18"/>
    <p:sldLayoutId id="2147484631" r:id="rId19"/>
    <p:sldLayoutId id="2147484632" r:id="rId20"/>
    <p:sldLayoutId id="2147484633" r:id="rId21"/>
    <p:sldLayoutId id="2147484634" r:id="rId22"/>
    <p:sldLayoutId id="2147484635" r:id="rId23"/>
    <p:sldLayoutId id="2147484636" r:id="rId24"/>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2559431522"/>
      </p:ext>
    </p:extLst>
  </p:cSld>
  <p:clrMap bg1="lt1" tx1="dk1" bg2="lt2" tx2="dk2" accent1="accent1" accent2="accent2" accent3="accent3" accent4="accent4" accent5="accent5" accent6="accent6" hlink="hlink" folHlink="folHlink"/>
  <p:sldLayoutIdLst>
    <p:sldLayoutId id="2147484638" r:id="rId1"/>
    <p:sldLayoutId id="2147484639" r:id="rId2"/>
    <p:sldLayoutId id="2147484640" r:id="rId3"/>
    <p:sldLayoutId id="2147484641" r:id="rId4"/>
    <p:sldLayoutId id="2147484642" r:id="rId5"/>
    <p:sldLayoutId id="2147484643" r:id="rId6"/>
    <p:sldLayoutId id="2147484644" r:id="rId7"/>
    <p:sldLayoutId id="2147484645" r:id="rId8"/>
    <p:sldLayoutId id="2147484646" r:id="rId9"/>
    <p:sldLayoutId id="2147484647" r:id="rId10"/>
    <p:sldLayoutId id="2147484648" r:id="rId11"/>
    <p:sldLayoutId id="2147484649" r:id="rId12"/>
    <p:sldLayoutId id="2147484650" r:id="rId13"/>
    <p:sldLayoutId id="2147484651" r:id="rId14"/>
    <p:sldLayoutId id="2147484652" r:id="rId15"/>
    <p:sldLayoutId id="2147484653" r:id="rId16"/>
    <p:sldLayoutId id="2147484654" r:id="rId17"/>
    <p:sldLayoutId id="2147484655" r:id="rId18"/>
    <p:sldLayoutId id="2147484656" r:id="rId19"/>
    <p:sldLayoutId id="2147484657" r:id="rId20"/>
    <p:sldLayoutId id="2147484658" r:id="rId21"/>
    <p:sldLayoutId id="2147484659" r:id="rId22"/>
    <p:sldLayoutId id="2147484660" r:id="rId23"/>
    <p:sldLayoutId id="2147484661" r:id="rId24"/>
    <p:sldLayoutId id="2147484662" r:id="rId25"/>
    <p:sldLayoutId id="2147484663" r:id="rId2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65.svg"/></Relationships>
</file>

<file path=ppt/slides/_rels/slide1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65.svg"/></Relationships>
</file>

<file path=ppt/slides/_rels/slide1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0.svg"/><Relationship Id="rId18" Type="http://schemas.openxmlformats.org/officeDocument/2006/relationships/image" Target="../media/image85.png"/><Relationship Id="rId3" Type="http://schemas.openxmlformats.org/officeDocument/2006/relationships/image" Target="../media/image71.png"/><Relationship Id="rId7" Type="http://schemas.openxmlformats.org/officeDocument/2006/relationships/image" Target="../media/image75.svg"/><Relationship Id="rId12" Type="http://schemas.openxmlformats.org/officeDocument/2006/relationships/image" Target="../media/image79.png"/><Relationship Id="rId17" Type="http://schemas.openxmlformats.org/officeDocument/2006/relationships/image" Target="../media/image84.svg"/><Relationship Id="rId2" Type="http://schemas.openxmlformats.org/officeDocument/2006/relationships/notesSlide" Target="../notesSlides/notesSlide9.xml"/><Relationship Id="rId16" Type="http://schemas.openxmlformats.org/officeDocument/2006/relationships/image" Target="../media/image83.png"/><Relationship Id="rId1" Type="http://schemas.openxmlformats.org/officeDocument/2006/relationships/slideLayout" Target="../slideLayouts/slideLayout17.xml"/><Relationship Id="rId6" Type="http://schemas.openxmlformats.org/officeDocument/2006/relationships/image" Target="../media/image74.png"/><Relationship Id="rId11" Type="http://schemas.openxmlformats.org/officeDocument/2006/relationships/image" Target="../media/image78.svg"/><Relationship Id="rId5" Type="http://schemas.openxmlformats.org/officeDocument/2006/relationships/image" Target="../media/image73.svg"/><Relationship Id="rId15" Type="http://schemas.openxmlformats.org/officeDocument/2006/relationships/image" Target="../media/image82.svg"/><Relationship Id="rId10" Type="http://schemas.openxmlformats.org/officeDocument/2006/relationships/image" Target="../media/image77.png"/><Relationship Id="rId4" Type="http://schemas.openxmlformats.org/officeDocument/2006/relationships/image" Target="../media/image72.png"/><Relationship Id="rId9" Type="http://schemas.openxmlformats.org/officeDocument/2006/relationships/image" Target="../media/image63.svg"/><Relationship Id="rId14" Type="http://schemas.openxmlformats.org/officeDocument/2006/relationships/image" Target="../media/image8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65.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65.svg"/></Relationships>
</file>

<file path=ppt/slides/_rels/slide3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2.xml"/><Relationship Id="rId5" Type="http://schemas.openxmlformats.org/officeDocument/2006/relationships/image" Target="../media/image59.png"/><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docs.microsoft.com/en-us/azure/cloud-adoption-framework/ready/azure-best-practices/naming-and-tagging" TargetMode="Externa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5F48DF-C78C-45AC-838F-E5D49C209BAB}"/>
              </a:ext>
            </a:extLst>
          </p:cNvPr>
          <p:cNvSpPr>
            <a:spLocks noGrp="1"/>
          </p:cNvSpPr>
          <p:nvPr>
            <p:ph type="title"/>
          </p:nvPr>
        </p:nvSpPr>
        <p:spPr>
          <a:xfrm>
            <a:off x="410695" y="2563808"/>
            <a:ext cx="11792823" cy="1828800"/>
          </a:xfrm>
        </p:spPr>
        <p:txBody>
          <a:bodyPr/>
          <a:lstStyle/>
          <a:p>
            <a:r>
              <a:rPr lang="en-US"/>
              <a:t>Implement </a:t>
            </a:r>
            <a:r>
              <a:rPr lang="en-US" dirty="0"/>
              <a:t>and Manage Azure Governance Solutions</a:t>
            </a:r>
          </a:p>
        </p:txBody>
      </p:sp>
      <p:sp>
        <p:nvSpPr>
          <p:cNvPr id="5" name="Text Placeholder 4">
            <a:extLst>
              <a:ext uri="{FF2B5EF4-FFF2-40B4-BE49-F238E27FC236}">
                <a16:creationId xmlns:a16="http://schemas.microsoft.com/office/drawing/2014/main" id="{A8B16814-71FE-4B3F-9047-77C867331668}"/>
              </a:ext>
            </a:extLst>
          </p:cNvPr>
          <p:cNvSpPr>
            <a:spLocks noGrp="1"/>
          </p:cNvSpPr>
          <p:nvPr>
            <p:ph type="body" sz="quarter" idx="15"/>
          </p:nvPr>
        </p:nvSpPr>
        <p:spPr>
          <a:xfrm>
            <a:off x="451338" y="4436713"/>
            <a:ext cx="9795376" cy="492443"/>
          </a:xfrm>
        </p:spPr>
        <p:txBody>
          <a:bodyPr/>
          <a:lstStyle/>
          <a:p>
            <a:r>
              <a:rPr lang="en-US" sz="2000" dirty="0"/>
              <a:t>Azure Role-Based Access Control (RBAC), Azure Policy, and Azure Blueprints</a:t>
            </a:r>
          </a:p>
        </p:txBody>
      </p:sp>
      <p:pic>
        <p:nvPicPr>
          <p:cNvPr id="2" name="Picture 3">
            <a:extLst>
              <a:ext uri="{FF2B5EF4-FFF2-40B4-BE49-F238E27FC236}">
                <a16:creationId xmlns:a16="http://schemas.microsoft.com/office/drawing/2014/main" id="{91D68575-BA37-4266-865A-33C9284FAB55}"/>
              </a:ext>
            </a:extLst>
          </p:cNvPr>
          <p:cNvPicPr>
            <a:picLocks noChangeAspect="1"/>
          </p:cNvPicPr>
          <p:nvPr/>
        </p:nvPicPr>
        <p:blipFill>
          <a:blip r:embed="rId3"/>
          <a:stretch>
            <a:fillRect/>
          </a:stretch>
        </p:blipFill>
        <p:spPr>
          <a:xfrm>
            <a:off x="651510" y="530352"/>
            <a:ext cx="3608614" cy="1554480"/>
          </a:xfrm>
          <a:prstGeom prst="rect">
            <a:avLst/>
          </a:prstGeom>
        </p:spPr>
      </p:pic>
    </p:spTree>
    <p:extLst>
      <p:ext uri="{BB962C8B-B14F-4D97-AF65-F5344CB8AC3E}">
        <p14:creationId xmlns:p14="http://schemas.microsoft.com/office/powerpoint/2010/main" val="1825055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Subscription and Service General Limits </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20370" y="1675655"/>
            <a:ext cx="9572625" cy="1692771"/>
          </a:xfrm>
        </p:spPr>
        <p:txBody>
          <a:bodyPr/>
          <a:lstStyle/>
          <a:p>
            <a:pPr>
              <a:spcAft>
                <a:spcPts val="1200"/>
              </a:spcAft>
            </a:pPr>
            <a:r>
              <a:rPr lang="en-US" sz="2400" dirty="0">
                <a:latin typeface="+mj-lt"/>
              </a:rPr>
              <a:t>Management group limits</a:t>
            </a:r>
          </a:p>
          <a:p>
            <a:pPr>
              <a:spcAft>
                <a:spcPts val="1200"/>
              </a:spcAft>
            </a:pPr>
            <a:r>
              <a:rPr lang="en-US" sz="2400" dirty="0">
                <a:latin typeface="+mj-lt"/>
              </a:rPr>
              <a:t>Subscription limits</a:t>
            </a:r>
          </a:p>
          <a:p>
            <a:pPr>
              <a:spcAft>
                <a:spcPts val="1200"/>
              </a:spcAft>
            </a:pPr>
            <a:r>
              <a:rPr lang="en-US" sz="2400" dirty="0">
                <a:latin typeface="+mj-lt"/>
              </a:rPr>
              <a:t>Resource group limits</a:t>
            </a:r>
          </a:p>
          <a:p>
            <a:pPr>
              <a:spcAft>
                <a:spcPts val="1200"/>
              </a:spcAft>
            </a:pPr>
            <a:r>
              <a:rPr lang="en-US" sz="2400" dirty="0">
                <a:latin typeface="+mj-lt"/>
              </a:rPr>
              <a:t>Template limits</a:t>
            </a:r>
          </a:p>
        </p:txBody>
      </p:sp>
      <p:pic>
        <p:nvPicPr>
          <p:cNvPr id="2" name="Graphic 1">
            <a:extLst>
              <a:ext uri="{FF2B5EF4-FFF2-40B4-BE49-F238E27FC236}">
                <a16:creationId xmlns:a16="http://schemas.microsoft.com/office/drawing/2014/main" id="{25F95833-5CD4-44DD-BB7E-CD7B033D47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28122" y="5692912"/>
            <a:ext cx="668834" cy="668834"/>
          </a:xfrm>
          <a:prstGeom prst="rect">
            <a:avLst/>
          </a:prstGeom>
        </p:spPr>
      </p:pic>
    </p:spTree>
    <p:extLst>
      <p:ext uri="{BB962C8B-B14F-4D97-AF65-F5344CB8AC3E}">
        <p14:creationId xmlns:p14="http://schemas.microsoft.com/office/powerpoint/2010/main" val="401802165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465138" y="960438"/>
            <a:ext cx="9538030" cy="3629025"/>
          </a:xfrm>
        </p:spPr>
        <p:txBody>
          <a:bodyPr/>
          <a:lstStyle/>
          <a:p>
            <a:br>
              <a:rPr lang="en-US" b="1" dirty="0"/>
            </a:br>
            <a:r>
              <a:rPr lang="en-US" b="1" dirty="0"/>
              <a:t>Overview of Role-Based Access Control (RBAC)</a:t>
            </a:r>
          </a:p>
        </p:txBody>
      </p:sp>
      <p:pic>
        <p:nvPicPr>
          <p:cNvPr id="2" name="Graphic 1">
            <a:extLst>
              <a:ext uri="{FF2B5EF4-FFF2-40B4-BE49-F238E27FC236}">
                <a16:creationId xmlns:a16="http://schemas.microsoft.com/office/drawing/2014/main" id="{82BAA983-299F-4976-98F0-E303DA4DE74B}"/>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29917" y="4873806"/>
            <a:ext cx="3129139" cy="2020417"/>
          </a:xfrm>
          <a:prstGeom prst="rect">
            <a:avLst/>
          </a:prstGeom>
        </p:spPr>
      </p:pic>
    </p:spTree>
    <p:extLst>
      <p:ext uri="{BB962C8B-B14F-4D97-AF65-F5344CB8AC3E}">
        <p14:creationId xmlns:p14="http://schemas.microsoft.com/office/powerpoint/2010/main" val="378714885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Role-Based Access Control (RBAC) </a:t>
            </a:r>
          </a:p>
        </p:txBody>
      </p:sp>
      <p:sp>
        <p:nvSpPr>
          <p:cNvPr id="2" name="Text Placeholder 2">
            <a:extLst>
              <a:ext uri="{FF2B5EF4-FFF2-40B4-BE49-F238E27FC236}">
                <a16:creationId xmlns:a16="http://schemas.microsoft.com/office/drawing/2014/main" id="{355F968E-7060-4E58-A3A3-CD46921EDE3F}"/>
              </a:ext>
            </a:extLst>
          </p:cNvPr>
          <p:cNvSpPr>
            <a:spLocks noGrp="1"/>
          </p:cNvSpPr>
          <p:nvPr/>
        </p:nvSpPr>
        <p:spPr>
          <a:xfrm>
            <a:off x="465138" y="1390888"/>
            <a:ext cx="6115544" cy="4924425"/>
          </a:xfrm>
          <a:prstGeom prst="rect">
            <a:avLst/>
          </a:prstGeom>
        </p:spPr>
        <p:txBody>
          <a:bodyPr vert="horz" wrap="square" lIns="0" tIns="0" rIns="0" bIns="0" rtlCol="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400" dirty="0">
                <a:latin typeface="+mj-lt"/>
              </a:rPr>
              <a:t>Provides fine-grained access management of resources in Azure​.</a:t>
            </a:r>
          </a:p>
          <a:p>
            <a:endParaRPr lang="en-GB" sz="2400" dirty="0">
              <a:latin typeface="+mj-lt"/>
            </a:endParaRPr>
          </a:p>
          <a:p>
            <a:r>
              <a:rPr lang="en-GB" sz="2400" dirty="0">
                <a:latin typeface="+mj-lt"/>
              </a:rPr>
              <a:t>Built on Azure Resource Manager.</a:t>
            </a:r>
          </a:p>
          <a:p>
            <a:endParaRPr lang="en-GB" sz="2400" dirty="0">
              <a:latin typeface="+mj-lt"/>
            </a:endParaRPr>
          </a:p>
          <a:p>
            <a:r>
              <a:rPr lang="en-GB" sz="2400" dirty="0">
                <a:latin typeface="+mj-lt"/>
              </a:rPr>
              <a:t>Segregate duties within your team.</a:t>
            </a:r>
          </a:p>
          <a:p>
            <a:endParaRPr lang="en-GB" sz="2400" dirty="0">
              <a:latin typeface="+mj-lt"/>
            </a:endParaRPr>
          </a:p>
          <a:p>
            <a:r>
              <a:rPr lang="en-GB" sz="2400" dirty="0">
                <a:latin typeface="+mj-lt"/>
              </a:rPr>
              <a:t>Grant only the amount of access to users that they need to perform their jobs​.</a:t>
            </a:r>
          </a:p>
          <a:p>
            <a:endParaRPr lang="en-GB" sz="2400" dirty="0">
              <a:latin typeface="+mj-lt"/>
            </a:endParaRPr>
          </a:p>
          <a:p>
            <a:r>
              <a:rPr lang="en-GB" sz="2400" dirty="0">
                <a:latin typeface="+mj-lt"/>
              </a:rPr>
              <a:t>Users can grant access described in a role definition by creating an assignment​.</a:t>
            </a:r>
          </a:p>
          <a:p>
            <a:endParaRPr lang="en-GB" sz="2400" dirty="0">
              <a:latin typeface="+mj-lt"/>
            </a:endParaRPr>
          </a:p>
          <a:p>
            <a:r>
              <a:rPr lang="en-GB" sz="2400" dirty="0">
                <a:latin typeface="+mj-lt"/>
              </a:rPr>
              <a:t>Deny assignments are currently read-only and are set by Azure Blueprints and Azure Managed Apps.</a:t>
            </a:r>
          </a:p>
        </p:txBody>
      </p:sp>
      <p:pic>
        <p:nvPicPr>
          <p:cNvPr id="7" name="table">
            <a:extLst>
              <a:ext uri="{FF2B5EF4-FFF2-40B4-BE49-F238E27FC236}">
                <a16:creationId xmlns:a16="http://schemas.microsoft.com/office/drawing/2014/main" id="{5CAA5A83-9291-4929-AC17-E7FCABE66C2D}"/>
              </a:ext>
            </a:extLst>
          </p:cNvPr>
          <p:cNvPicPr>
            <a:picLocks noChangeAspect="1"/>
          </p:cNvPicPr>
          <p:nvPr/>
        </p:nvPicPr>
        <p:blipFill>
          <a:blip r:embed="rId2"/>
          <a:stretch>
            <a:fillRect/>
          </a:stretch>
        </p:blipFill>
        <p:spPr>
          <a:xfrm>
            <a:off x="7176167" y="1545770"/>
            <a:ext cx="4795169" cy="4680441"/>
          </a:xfrm>
          <a:prstGeom prst="rect">
            <a:avLst/>
          </a:prstGeom>
        </p:spPr>
      </p:pic>
    </p:spTree>
    <p:extLst>
      <p:ext uri="{BB962C8B-B14F-4D97-AF65-F5344CB8AC3E}">
        <p14:creationId xmlns:p14="http://schemas.microsoft.com/office/powerpoint/2010/main" val="1125318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RBAC in the Azure Portal</a:t>
            </a:r>
            <a:r>
              <a:rPr lang="en-US" dirty="0"/>
              <a:t> </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19567" y="2877349"/>
            <a:ext cx="3007405" cy="619913"/>
          </a:xfrm>
        </p:spPr>
        <p:txBody>
          <a:bodyPr/>
          <a:lstStyle/>
          <a:p>
            <a:pPr marL="0" indent="0">
              <a:buNone/>
            </a:pPr>
            <a:r>
              <a:rPr lang="en-US" sz="2800" dirty="0">
                <a:latin typeface="+mj-lt"/>
              </a:rPr>
              <a:t>An IAM pane for a resource group:</a:t>
            </a:r>
          </a:p>
        </p:txBody>
      </p:sp>
      <p:pic>
        <p:nvPicPr>
          <p:cNvPr id="3" name="Picture 2">
            <a:extLst>
              <a:ext uri="{FF2B5EF4-FFF2-40B4-BE49-F238E27FC236}">
                <a16:creationId xmlns:a16="http://schemas.microsoft.com/office/drawing/2014/main" id="{7D0400E4-1EA0-464D-B596-A19B8AD3E7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5083" y="1602575"/>
            <a:ext cx="6596025" cy="5012979"/>
          </a:xfrm>
          <a:prstGeom prst="rect">
            <a:avLst/>
          </a:prstGeom>
        </p:spPr>
      </p:pic>
    </p:spTree>
    <p:extLst>
      <p:ext uri="{BB962C8B-B14F-4D97-AF65-F5344CB8AC3E}">
        <p14:creationId xmlns:p14="http://schemas.microsoft.com/office/powerpoint/2010/main" val="253404951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How RBAC Works (1 of 4)</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14233" y="1479036"/>
            <a:ext cx="9572625" cy="3016210"/>
          </a:xfrm>
        </p:spPr>
        <p:txBody>
          <a:bodyPr/>
          <a:lstStyle/>
          <a:p>
            <a:r>
              <a:rPr lang="en-US" sz="2400" dirty="0">
                <a:latin typeface="+mj-lt"/>
              </a:rPr>
              <a:t>You control access to resources using RBAC by creating role assignments</a:t>
            </a:r>
          </a:p>
          <a:p>
            <a:endParaRPr lang="en-US" sz="2400" dirty="0">
              <a:latin typeface="+mj-lt"/>
            </a:endParaRPr>
          </a:p>
          <a:p>
            <a:r>
              <a:rPr lang="en-US" sz="2400" dirty="0">
                <a:latin typeface="+mj-lt"/>
              </a:rPr>
              <a:t>To create a role assignment, you need three elements</a:t>
            </a:r>
          </a:p>
          <a:p>
            <a:pPr marL="571500" lvl="1" indent="-342900">
              <a:buFont typeface="Arial" panose="020B0604020202020204" pitchFamily="34" charset="0"/>
              <a:buChar char="•"/>
            </a:pPr>
            <a:r>
              <a:rPr lang="en-US" sz="2400" dirty="0">
                <a:latin typeface="+mj-lt"/>
              </a:rPr>
              <a:t>a security principal</a:t>
            </a:r>
          </a:p>
          <a:p>
            <a:pPr marL="571500" lvl="1" indent="-342900">
              <a:buFont typeface="Arial" panose="020B0604020202020204" pitchFamily="34" charset="0"/>
              <a:buChar char="•"/>
            </a:pPr>
            <a:r>
              <a:rPr lang="en-US" sz="2400" dirty="0">
                <a:latin typeface="+mj-lt"/>
              </a:rPr>
              <a:t>a role definition</a:t>
            </a:r>
          </a:p>
          <a:p>
            <a:pPr marL="571500" lvl="1" indent="-342900">
              <a:buFont typeface="Arial" panose="020B0604020202020204" pitchFamily="34" charset="0"/>
              <a:buChar char="•"/>
            </a:pPr>
            <a:r>
              <a:rPr lang="en-US" sz="2400" dirty="0">
                <a:latin typeface="+mj-lt"/>
              </a:rPr>
              <a:t>a scope</a:t>
            </a:r>
          </a:p>
          <a:p>
            <a:pPr marL="571500" lvl="1" indent="-342900">
              <a:buFont typeface="Arial" panose="020B0604020202020204" pitchFamily="34" charset="0"/>
              <a:buChar char="•"/>
            </a:pPr>
            <a:endParaRPr lang="en-US" sz="2400" dirty="0">
              <a:latin typeface="+mj-lt"/>
            </a:endParaRPr>
          </a:p>
          <a:p>
            <a:r>
              <a:rPr lang="en-US" sz="2400" dirty="0">
                <a:latin typeface="+mj-lt"/>
              </a:rPr>
              <a:t>You can think of these elements as "who", "what", and "where".</a:t>
            </a:r>
          </a:p>
        </p:txBody>
      </p:sp>
    </p:spTree>
    <p:extLst>
      <p:ext uri="{BB962C8B-B14F-4D97-AF65-F5344CB8AC3E}">
        <p14:creationId xmlns:p14="http://schemas.microsoft.com/office/powerpoint/2010/main" val="366136351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How RBAC Works (2 of 4)</a:t>
            </a:r>
            <a:endParaRPr lang="en-US" dirty="0"/>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172190"/>
            <a:ext cx="9572625" cy="2262158"/>
          </a:xfrm>
        </p:spPr>
        <p:txBody>
          <a:bodyPr/>
          <a:lstStyle/>
          <a:p>
            <a:pPr marL="571500" lvl="1" indent="-342900">
              <a:spcAft>
                <a:spcPts val="600"/>
              </a:spcAft>
              <a:buFont typeface="Arial" panose="020B0604020202020204" pitchFamily="34" charset="0"/>
              <a:buChar char="•"/>
            </a:pPr>
            <a:r>
              <a:rPr lang="en-US" sz="2400" dirty="0">
                <a:latin typeface="+mj-lt"/>
              </a:rPr>
              <a:t>Security principal</a:t>
            </a:r>
          </a:p>
          <a:p>
            <a:pPr marL="571500" lvl="1" indent="-342900">
              <a:spcAft>
                <a:spcPts val="600"/>
              </a:spcAft>
              <a:buFont typeface="Arial" panose="020B0604020202020204" pitchFamily="34" charset="0"/>
              <a:buChar char="•"/>
            </a:pPr>
            <a:r>
              <a:rPr lang="en-US" sz="2400" dirty="0">
                <a:latin typeface="+mj-lt"/>
              </a:rPr>
              <a:t>Role definition</a:t>
            </a:r>
          </a:p>
          <a:p>
            <a:pPr marL="571500" lvl="1" indent="-342900">
              <a:spcAft>
                <a:spcPts val="600"/>
              </a:spcAft>
              <a:buFont typeface="Arial" panose="020B0604020202020204" pitchFamily="34" charset="0"/>
              <a:buChar char="•"/>
            </a:pPr>
            <a:r>
              <a:rPr lang="en-US" sz="2400" dirty="0">
                <a:latin typeface="+mj-lt"/>
              </a:rPr>
              <a:t>Scope</a:t>
            </a:r>
          </a:p>
          <a:p>
            <a:pPr marL="571500" lvl="1" indent="-342900">
              <a:buFont typeface="Arial" panose="020B0604020202020204" pitchFamily="34" charset="0"/>
              <a:buChar char="•"/>
            </a:pPr>
            <a:endParaRPr lang="en-US" dirty="0"/>
          </a:p>
          <a:p>
            <a:pPr marL="571500" lvl="1" indent="-342900">
              <a:buFont typeface="Arial" panose="020B0604020202020204" pitchFamily="34" charset="0"/>
              <a:buChar char="•"/>
            </a:pPr>
            <a:endParaRPr lang="en-US" dirty="0"/>
          </a:p>
          <a:p>
            <a:pPr lvl="1"/>
            <a:endParaRPr lang="en-US" dirty="0"/>
          </a:p>
        </p:txBody>
      </p:sp>
      <p:pic>
        <p:nvPicPr>
          <p:cNvPr id="3" name="Picture 2">
            <a:extLst>
              <a:ext uri="{FF2B5EF4-FFF2-40B4-BE49-F238E27FC236}">
                <a16:creationId xmlns:a16="http://schemas.microsoft.com/office/drawing/2014/main" id="{A88621FF-6555-47C8-9CDB-F7F2BE5A394C}"/>
              </a:ext>
            </a:extLst>
          </p:cNvPr>
          <p:cNvPicPr>
            <a:picLocks noChangeAspect="1"/>
          </p:cNvPicPr>
          <p:nvPr/>
        </p:nvPicPr>
        <p:blipFill>
          <a:blip r:embed="rId2"/>
          <a:stretch>
            <a:fillRect/>
          </a:stretch>
        </p:blipFill>
        <p:spPr>
          <a:xfrm>
            <a:off x="1137558" y="3033388"/>
            <a:ext cx="9482039" cy="2985856"/>
          </a:xfrm>
          <a:prstGeom prst="rect">
            <a:avLst/>
          </a:prstGeom>
        </p:spPr>
      </p:pic>
    </p:spTree>
    <p:extLst>
      <p:ext uri="{BB962C8B-B14F-4D97-AF65-F5344CB8AC3E}">
        <p14:creationId xmlns:p14="http://schemas.microsoft.com/office/powerpoint/2010/main" val="409150746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D5243-6AC2-40C3-92C0-AB0946072E9B}"/>
              </a:ext>
            </a:extLst>
          </p:cNvPr>
          <p:cNvSpPr>
            <a:spLocks noGrp="1"/>
          </p:cNvSpPr>
          <p:nvPr>
            <p:ph type="title"/>
          </p:nvPr>
        </p:nvSpPr>
        <p:spPr/>
        <p:txBody>
          <a:bodyPr/>
          <a:lstStyle/>
          <a:p>
            <a:r>
              <a:rPr lang="en-US" b="1" dirty="0"/>
              <a:t>How RBAC Works (3 of 4)</a:t>
            </a:r>
            <a:endParaRPr lang="en-US" dirty="0"/>
          </a:p>
        </p:txBody>
      </p:sp>
      <p:sp>
        <p:nvSpPr>
          <p:cNvPr id="3" name="Text Placeholder 2">
            <a:extLst>
              <a:ext uri="{FF2B5EF4-FFF2-40B4-BE49-F238E27FC236}">
                <a16:creationId xmlns:a16="http://schemas.microsoft.com/office/drawing/2014/main" id="{02BC8E4D-89D2-49F7-A369-5F4DBE8D4974}"/>
              </a:ext>
            </a:extLst>
          </p:cNvPr>
          <p:cNvSpPr>
            <a:spLocks noGrp="1"/>
          </p:cNvSpPr>
          <p:nvPr>
            <p:ph type="body" sz="quarter" idx="10"/>
          </p:nvPr>
        </p:nvSpPr>
        <p:spPr>
          <a:xfrm>
            <a:off x="451643" y="1250132"/>
            <a:ext cx="11533187" cy="307777"/>
          </a:xfrm>
        </p:spPr>
        <p:txBody>
          <a:bodyPr/>
          <a:lstStyle/>
          <a:p>
            <a:pPr marL="0" indent="0">
              <a:buNone/>
            </a:pPr>
            <a:r>
              <a:rPr lang="en-GB" sz="2400" dirty="0">
                <a:latin typeface="+mj-lt"/>
              </a:rPr>
              <a:t>Collection of permissions that lists the operations that can be performed</a:t>
            </a:r>
          </a:p>
        </p:txBody>
      </p:sp>
      <p:sp>
        <p:nvSpPr>
          <p:cNvPr id="23" name="TextBox 22">
            <a:extLst>
              <a:ext uri="{FF2B5EF4-FFF2-40B4-BE49-F238E27FC236}">
                <a16:creationId xmlns:a16="http://schemas.microsoft.com/office/drawing/2014/main" id="{2D374160-0DCC-434D-8702-ECA8BD6168AD}"/>
              </a:ext>
              <a:ext uri="{C183D7F6-B498-43B3-948B-1728B52AA6E4}">
                <adec:decorative xmlns:adec="http://schemas.microsoft.com/office/drawing/2017/decorative" val="1"/>
              </a:ext>
            </a:extLst>
          </p:cNvPr>
          <p:cNvSpPr txBox="1"/>
          <p:nvPr/>
        </p:nvSpPr>
        <p:spPr>
          <a:xfrm>
            <a:off x="1128786" y="4649475"/>
            <a:ext cx="3256599" cy="276999"/>
          </a:xfrm>
          <a:prstGeom prst="rect">
            <a:avLst/>
          </a:prstGeom>
          <a:noFill/>
        </p:spPr>
        <p:txBody>
          <a:bodyPr wrap="square" lIns="0" tIns="0" rIns="0" bIns="0" rtlCol="0">
            <a:spAutoFit/>
          </a:bodyPr>
          <a:lstStyle/>
          <a:p>
            <a:pPr algn="ctr"/>
            <a:r>
              <a:rPr lang="en-IN">
                <a:gradFill>
                  <a:gsLst>
                    <a:gs pos="2917">
                      <a:schemeClr val="tx1"/>
                    </a:gs>
                    <a:gs pos="30000">
                      <a:schemeClr val="tx1"/>
                    </a:gs>
                  </a:gsLst>
                  <a:lin ang="5400000" scaled="0"/>
                </a:gradFill>
                <a:latin typeface="+mj-lt"/>
              </a:rPr>
              <a:t>Built-in</a:t>
            </a:r>
            <a:endParaRPr lang="en-US">
              <a:gradFill>
                <a:gsLst>
                  <a:gs pos="2917">
                    <a:schemeClr val="tx1"/>
                  </a:gs>
                  <a:gs pos="30000">
                    <a:schemeClr val="tx1"/>
                  </a:gs>
                </a:gsLst>
                <a:lin ang="5400000" scaled="0"/>
              </a:gradFill>
              <a:latin typeface="+mj-lt"/>
            </a:endParaRPr>
          </a:p>
        </p:txBody>
      </p:sp>
      <p:sp>
        <p:nvSpPr>
          <p:cNvPr id="21" name="Rectangle: Rounded Corners 20">
            <a:extLst>
              <a:ext uri="{FF2B5EF4-FFF2-40B4-BE49-F238E27FC236}">
                <a16:creationId xmlns:a16="http://schemas.microsoft.com/office/drawing/2014/main" id="{F3F64D14-5F6F-43F6-8D0D-204C32E6AE0D}"/>
              </a:ext>
            </a:extLst>
          </p:cNvPr>
          <p:cNvSpPr/>
          <p:nvPr/>
        </p:nvSpPr>
        <p:spPr bwMode="auto">
          <a:xfrm>
            <a:off x="775027" y="2386847"/>
            <a:ext cx="4357830" cy="2240976"/>
          </a:xfrm>
          <a:prstGeom prst="roundRect">
            <a:avLst>
              <a:gd name="adj" fmla="val 10105"/>
            </a:avLst>
          </a:prstGeom>
          <a:noFill/>
          <a:ln w="38100">
            <a:solidFill>
              <a:srgbClr val="01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33" tIns="73433" rIns="73433" bIns="73433" numCol="1" spcCol="0" rtlCol="0" fromWordArt="0" anchor="t" anchorCtr="0" forceAA="0" compatLnSpc="1">
            <a:prstTxWarp prst="textNoShape">
              <a:avLst/>
            </a:prstTxWarp>
            <a:spAutoFit/>
          </a:bodyPr>
          <a:lstStyle/>
          <a:p>
            <a:pPr defTabSz="951028" fontAlgn="base">
              <a:spcBef>
                <a:spcPct val="0"/>
              </a:spcBef>
              <a:spcAft>
                <a:spcPct val="0"/>
              </a:spcAft>
            </a:pPr>
            <a:r>
              <a:rPr lang="en-IN" sz="1600">
                <a:solidFill>
                  <a:schemeClr val="tx1"/>
                </a:solidFill>
                <a:latin typeface="Consolas" panose="020B0609020204030204" pitchFamily="49" charset="0"/>
              </a:rPr>
              <a:t>Owner</a:t>
            </a:r>
          </a:p>
          <a:p>
            <a:pPr defTabSz="951028" fontAlgn="base">
              <a:spcBef>
                <a:spcPct val="0"/>
              </a:spcBef>
              <a:spcAft>
                <a:spcPct val="0"/>
              </a:spcAft>
            </a:pPr>
            <a:r>
              <a:rPr lang="en-IN" sz="1600" b="1">
                <a:solidFill>
                  <a:schemeClr val="tx1"/>
                </a:solidFill>
                <a:latin typeface="Consolas" panose="020B0609020204030204" pitchFamily="49" charset="0"/>
              </a:rPr>
              <a:t>Contributor</a:t>
            </a:r>
          </a:p>
          <a:p>
            <a:pPr defTabSz="951028" fontAlgn="base">
              <a:spcBef>
                <a:spcPct val="0"/>
              </a:spcBef>
              <a:spcAft>
                <a:spcPct val="0"/>
              </a:spcAft>
            </a:pPr>
            <a:r>
              <a:rPr lang="en-IN" sz="1600">
                <a:solidFill>
                  <a:schemeClr val="tx1"/>
                </a:solidFill>
                <a:latin typeface="Consolas" panose="020B0609020204030204" pitchFamily="49" charset="0"/>
              </a:rPr>
              <a:t>Reader</a:t>
            </a:r>
          </a:p>
          <a:p>
            <a:pPr defTabSz="951028" fontAlgn="base">
              <a:spcBef>
                <a:spcPct val="0"/>
              </a:spcBef>
              <a:spcAft>
                <a:spcPct val="0"/>
              </a:spcAft>
            </a:pPr>
            <a:r>
              <a:rPr lang="en-IN" sz="1600">
                <a:solidFill>
                  <a:schemeClr val="tx1"/>
                </a:solidFill>
                <a:latin typeface="Consolas" panose="020B0609020204030204" pitchFamily="49" charset="0"/>
              </a:rPr>
              <a:t>  …</a:t>
            </a:r>
          </a:p>
          <a:p>
            <a:pPr defTabSz="951028" fontAlgn="base">
              <a:spcBef>
                <a:spcPct val="0"/>
              </a:spcBef>
              <a:spcAft>
                <a:spcPct val="0"/>
              </a:spcAft>
            </a:pPr>
            <a:r>
              <a:rPr lang="en-IN" sz="1600">
                <a:solidFill>
                  <a:schemeClr val="tx1"/>
                </a:solidFill>
                <a:latin typeface="Consolas" panose="020B0609020204030204" pitchFamily="49" charset="0"/>
              </a:rPr>
              <a:t>Backup Operator</a:t>
            </a:r>
          </a:p>
          <a:p>
            <a:pPr defTabSz="951028" fontAlgn="base">
              <a:spcBef>
                <a:spcPct val="0"/>
              </a:spcBef>
              <a:spcAft>
                <a:spcPct val="0"/>
              </a:spcAft>
            </a:pPr>
            <a:r>
              <a:rPr lang="en-IN" sz="1600">
                <a:solidFill>
                  <a:schemeClr val="tx1"/>
                </a:solidFill>
                <a:latin typeface="Consolas" panose="020B0609020204030204" pitchFamily="49" charset="0"/>
              </a:rPr>
              <a:t>Security Reader</a:t>
            </a:r>
          </a:p>
          <a:p>
            <a:pPr defTabSz="951028" fontAlgn="base">
              <a:spcBef>
                <a:spcPct val="0"/>
              </a:spcBef>
              <a:spcAft>
                <a:spcPct val="0"/>
              </a:spcAft>
            </a:pPr>
            <a:r>
              <a:rPr lang="en-IN" sz="1600">
                <a:solidFill>
                  <a:schemeClr val="tx1"/>
                </a:solidFill>
                <a:latin typeface="Consolas" panose="020B0609020204030204" pitchFamily="49" charset="0"/>
              </a:rPr>
              <a:t>User Access Administrator</a:t>
            </a:r>
          </a:p>
          <a:p>
            <a:pPr defTabSz="951028" fontAlgn="base">
              <a:spcBef>
                <a:spcPct val="0"/>
              </a:spcBef>
              <a:spcAft>
                <a:spcPct val="0"/>
              </a:spcAft>
            </a:pPr>
            <a:r>
              <a:rPr lang="en-IN" sz="1600">
                <a:solidFill>
                  <a:schemeClr val="tx1"/>
                </a:solidFill>
                <a:latin typeface="Consolas" panose="020B0609020204030204" pitchFamily="49" charset="0"/>
              </a:rPr>
              <a:t>Virtual Machine Contributor</a:t>
            </a:r>
            <a:endParaRPr lang="en-US" sz="160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E19398E2-DD93-4FAF-BDD9-48A85F7CC3EA}"/>
              </a:ext>
              <a:ext uri="{C183D7F6-B498-43B3-948B-1728B52AA6E4}">
                <adec:decorative xmlns:adec="http://schemas.microsoft.com/office/drawing/2017/decorative" val="1"/>
              </a:ext>
            </a:extLst>
          </p:cNvPr>
          <p:cNvSpPr txBox="1"/>
          <p:nvPr/>
        </p:nvSpPr>
        <p:spPr>
          <a:xfrm>
            <a:off x="1143179" y="6127812"/>
            <a:ext cx="3256599" cy="276999"/>
          </a:xfrm>
          <a:prstGeom prst="rect">
            <a:avLst/>
          </a:prstGeom>
          <a:noFill/>
        </p:spPr>
        <p:txBody>
          <a:bodyPr wrap="square" lIns="0" tIns="0" rIns="0" bIns="0" rtlCol="0">
            <a:spAutoFit/>
          </a:bodyPr>
          <a:lstStyle/>
          <a:p>
            <a:pPr algn="ctr"/>
            <a:r>
              <a:rPr lang="en-IN">
                <a:gradFill>
                  <a:gsLst>
                    <a:gs pos="2917">
                      <a:schemeClr val="tx1"/>
                    </a:gs>
                    <a:gs pos="30000">
                      <a:schemeClr val="tx1"/>
                    </a:gs>
                  </a:gsLst>
                  <a:lin ang="5400000" scaled="0"/>
                </a:gradFill>
                <a:latin typeface="+mj-lt"/>
              </a:rPr>
              <a:t>Custom</a:t>
            </a:r>
            <a:endParaRPr lang="en-US">
              <a:gradFill>
                <a:gsLst>
                  <a:gs pos="2917">
                    <a:schemeClr val="tx1"/>
                  </a:gs>
                  <a:gs pos="30000">
                    <a:schemeClr val="tx1"/>
                  </a:gs>
                </a:gsLst>
                <a:lin ang="5400000" scaled="0"/>
              </a:gradFill>
              <a:latin typeface="+mj-lt"/>
            </a:endParaRPr>
          </a:p>
        </p:txBody>
      </p:sp>
      <p:sp>
        <p:nvSpPr>
          <p:cNvPr id="22" name="Rectangle: Rounded Corners 21">
            <a:extLst>
              <a:ext uri="{FF2B5EF4-FFF2-40B4-BE49-F238E27FC236}">
                <a16:creationId xmlns:a16="http://schemas.microsoft.com/office/drawing/2014/main" id="{D1F349E4-B53A-49D3-8011-1D8CCEFD9DD0}"/>
              </a:ext>
              <a:ext uri="{C183D7F6-B498-43B3-948B-1728B52AA6E4}">
                <adec:decorative xmlns:adec="http://schemas.microsoft.com/office/drawing/2017/decorative" val="1"/>
              </a:ext>
            </a:extLst>
          </p:cNvPr>
          <p:cNvSpPr/>
          <p:nvPr/>
        </p:nvSpPr>
        <p:spPr bwMode="auto">
          <a:xfrm>
            <a:off x="775027" y="5345046"/>
            <a:ext cx="4357830" cy="766349"/>
          </a:xfrm>
          <a:prstGeom prst="roundRect">
            <a:avLst/>
          </a:prstGeom>
          <a:noFill/>
          <a:ln w="38100">
            <a:solidFill>
              <a:srgbClr val="107C0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33" tIns="73433" rIns="73433" bIns="73433" numCol="1" spcCol="0" rtlCol="0" fromWordArt="0" anchor="t" anchorCtr="0" forceAA="0" compatLnSpc="1">
            <a:prstTxWarp prst="textNoShape">
              <a:avLst/>
            </a:prstTxWarp>
            <a:spAutoFit/>
          </a:bodyPr>
          <a:lstStyle/>
          <a:p>
            <a:pPr defTabSz="951028" fontAlgn="base">
              <a:spcBef>
                <a:spcPct val="0"/>
              </a:spcBef>
              <a:spcAft>
                <a:spcPct val="0"/>
              </a:spcAft>
            </a:pPr>
            <a:r>
              <a:rPr lang="en-IN" sz="1734">
                <a:solidFill>
                  <a:schemeClr val="tx1"/>
                </a:solidFill>
                <a:latin typeface="Consolas" panose="020B0609020204030204" pitchFamily="49" charset="0"/>
              </a:rPr>
              <a:t>Reader Support Tickets</a:t>
            </a:r>
          </a:p>
          <a:p>
            <a:pPr defTabSz="951028" fontAlgn="base">
              <a:spcBef>
                <a:spcPct val="0"/>
              </a:spcBef>
              <a:spcAft>
                <a:spcPct val="0"/>
              </a:spcAft>
            </a:pPr>
            <a:r>
              <a:rPr lang="en-IN" sz="1734">
                <a:solidFill>
                  <a:schemeClr val="tx1"/>
                </a:solidFill>
                <a:latin typeface="Consolas" panose="020B0609020204030204" pitchFamily="49" charset="0"/>
              </a:rPr>
              <a:t>Virtual Machine Operator</a:t>
            </a:r>
            <a:endParaRPr lang="en-US" sz="1734">
              <a:solidFill>
                <a:schemeClr val="tx1"/>
              </a:solidFill>
              <a:latin typeface="Consolas" panose="020B0609020204030204" pitchFamily="49" charset="0"/>
            </a:endParaRPr>
          </a:p>
        </p:txBody>
      </p:sp>
      <p:sp>
        <p:nvSpPr>
          <p:cNvPr id="27" name="Rectangle 26">
            <a:extLst>
              <a:ext uri="{FF2B5EF4-FFF2-40B4-BE49-F238E27FC236}">
                <a16:creationId xmlns:a16="http://schemas.microsoft.com/office/drawing/2014/main" id="{9729CE6F-E55B-4688-AF13-91504361B2CD}"/>
              </a:ext>
              <a:ext uri="{C183D7F6-B498-43B3-948B-1728B52AA6E4}">
                <adec:decorative xmlns:adec="http://schemas.microsoft.com/office/drawing/2017/decorative" val="0"/>
              </a:ext>
            </a:extLst>
          </p:cNvPr>
          <p:cNvSpPr/>
          <p:nvPr/>
        </p:nvSpPr>
        <p:spPr>
          <a:xfrm>
            <a:off x="8116383" y="6111395"/>
            <a:ext cx="1408014" cy="369332"/>
          </a:xfrm>
          <a:prstGeom prst="rect">
            <a:avLst/>
          </a:prstGeom>
        </p:spPr>
        <p:txBody>
          <a:bodyPr wrap="none">
            <a:spAutoFit/>
          </a:bodyPr>
          <a:lstStyle/>
          <a:p>
            <a:r>
              <a:rPr lang="en-IN">
                <a:latin typeface="+mj-lt"/>
                <a:ea typeface="Segoe UI" pitchFamily="34" charset="0"/>
                <a:cs typeface="Segoe UI" pitchFamily="34" charset="0"/>
              </a:rPr>
              <a:t>Contributor</a:t>
            </a:r>
            <a:endParaRPr lang="en-US">
              <a:latin typeface="+mj-lt"/>
            </a:endParaRPr>
          </a:p>
        </p:txBody>
      </p:sp>
      <p:sp>
        <p:nvSpPr>
          <p:cNvPr id="26" name="Rectangle: Rounded Corners 25">
            <a:extLst>
              <a:ext uri="{FF2B5EF4-FFF2-40B4-BE49-F238E27FC236}">
                <a16:creationId xmlns:a16="http://schemas.microsoft.com/office/drawing/2014/main" id="{527721F3-7E7C-4DD6-9C7D-F835BB6DE2DB}"/>
              </a:ext>
              <a:ext uri="{C183D7F6-B498-43B3-948B-1728B52AA6E4}">
                <adec:decorative xmlns:adec="http://schemas.microsoft.com/office/drawing/2017/decorative" val="0"/>
              </a:ext>
            </a:extLst>
          </p:cNvPr>
          <p:cNvSpPr/>
          <p:nvPr/>
        </p:nvSpPr>
        <p:spPr bwMode="auto">
          <a:xfrm>
            <a:off x="6277558" y="2386848"/>
            <a:ext cx="5085665" cy="3712681"/>
          </a:xfrm>
          <a:prstGeom prst="roundRect">
            <a:avLst>
              <a:gd name="adj" fmla="val 10370"/>
            </a:avLst>
          </a:prstGeom>
          <a:solidFill>
            <a:schemeClr val="bg1"/>
          </a:solidFill>
          <a:ln w="38100">
            <a:solidFill>
              <a:srgbClr val="5B2D9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0" rIns="0" bIns="0" numCol="1" spcCol="0" rtlCol="0" fromWordArt="0" anchor="t" anchorCtr="0" forceAA="0" compatLnSpc="1">
            <a:prstTxWarp prst="textNoShape">
              <a:avLst/>
            </a:prstTxWarp>
            <a:noAutofit/>
          </a:bodyPr>
          <a:lstStyle/>
          <a:p>
            <a:pPr defTabSz="951028" fontAlgn="base">
              <a:spcBef>
                <a:spcPct val="0"/>
              </a:spcBef>
              <a:spcAft>
                <a:spcPct val="0"/>
              </a:spcAft>
            </a:pPr>
            <a:r>
              <a:rPr lang="en-US" sz="1600">
                <a:solidFill>
                  <a:schemeClr val="tx1"/>
                </a:solidFill>
                <a:latin typeface="Consolas" panose="020B0609020204030204" pitchFamily="49" charset="0"/>
              </a:rPr>
              <a:t>"Actions": [</a:t>
            </a:r>
          </a:p>
          <a:p>
            <a:pPr defTabSz="951028" fontAlgn="base">
              <a:spcBef>
                <a:spcPct val="0"/>
              </a:spcBef>
              <a:spcAft>
                <a:spcPct val="0"/>
              </a:spcAft>
            </a:pPr>
            <a:r>
              <a:rPr lang="en-US" sz="1600">
                <a:solidFill>
                  <a:schemeClr val="tx1"/>
                </a:solidFill>
                <a:latin typeface="Consolas" panose="020B0609020204030204" pitchFamily="49" charset="0"/>
              </a:rPr>
              <a:t>  "*"</a:t>
            </a:r>
          </a:p>
          <a:p>
            <a:pPr defTabSz="951028" fontAlgn="base">
              <a:spcBef>
                <a:spcPct val="0"/>
              </a:spcBef>
              <a:spcAft>
                <a:spcPct val="0"/>
              </a:spcAft>
            </a:pPr>
            <a:r>
              <a:rPr lang="en-US" sz="1600">
                <a:solidFill>
                  <a:schemeClr val="tx1"/>
                </a:solidFill>
                <a:latin typeface="Consolas" panose="020B0609020204030204" pitchFamily="49" charset="0"/>
              </a:rPr>
              <a:t>],</a:t>
            </a:r>
          </a:p>
          <a:p>
            <a:pPr defTabSz="951028" fontAlgn="base">
              <a:spcBef>
                <a:spcPct val="0"/>
              </a:spcBef>
              <a:spcAft>
                <a:spcPct val="0"/>
              </a:spcAft>
            </a:pPr>
            <a:r>
              <a:rPr lang="en-US" sz="1600">
                <a:solidFill>
                  <a:schemeClr val="tx1"/>
                </a:solidFill>
                <a:latin typeface="Consolas" panose="020B0609020204030204" pitchFamily="49" charset="0"/>
              </a:rPr>
              <a:t>"NotActions" : [</a:t>
            </a:r>
          </a:p>
          <a:p>
            <a:pPr defTabSz="951028" fontAlgn="base">
              <a:spcBef>
                <a:spcPct val="0"/>
              </a:spcBef>
              <a:spcAft>
                <a:spcPct val="0"/>
              </a:spcAft>
            </a:pPr>
            <a:r>
              <a:rPr lang="en-US" sz="1600">
                <a:solidFill>
                  <a:schemeClr val="tx1"/>
                </a:solidFill>
                <a:latin typeface="Consolas" panose="020B0609020204030204" pitchFamily="49" charset="0"/>
              </a:rPr>
              <a:t>  "Authorization/*/Delete",</a:t>
            </a:r>
          </a:p>
          <a:p>
            <a:pPr defTabSz="951028" fontAlgn="base">
              <a:spcBef>
                <a:spcPct val="0"/>
              </a:spcBef>
              <a:spcAft>
                <a:spcPct val="0"/>
              </a:spcAft>
            </a:pPr>
            <a:r>
              <a:rPr lang="en-US" sz="1600">
                <a:solidFill>
                  <a:schemeClr val="tx1"/>
                </a:solidFill>
                <a:latin typeface="Consolas" panose="020B0609020204030204" pitchFamily="49" charset="0"/>
              </a:rPr>
              <a:t>  "Authorization/*/Write",</a:t>
            </a:r>
          </a:p>
          <a:p>
            <a:pPr defTabSz="951028" fontAlgn="base">
              <a:spcBef>
                <a:spcPct val="0"/>
              </a:spcBef>
              <a:spcAft>
                <a:spcPct val="0"/>
              </a:spcAft>
            </a:pPr>
            <a:r>
              <a:rPr lang="en-US" sz="1600">
                <a:solidFill>
                  <a:schemeClr val="tx1"/>
                </a:solidFill>
                <a:latin typeface="Consolas" panose="020B0609020204030204" pitchFamily="49" charset="0"/>
              </a:rPr>
              <a:t>  "Authorization/elevateAccess/Action"</a:t>
            </a:r>
          </a:p>
          <a:p>
            <a:pPr defTabSz="951028" fontAlgn="base">
              <a:spcBef>
                <a:spcPct val="0"/>
              </a:spcBef>
              <a:spcAft>
                <a:spcPct val="0"/>
              </a:spcAft>
            </a:pPr>
            <a:r>
              <a:rPr lang="en-US" sz="1600">
                <a:solidFill>
                  <a:schemeClr val="tx1"/>
                </a:solidFill>
                <a:latin typeface="Consolas" panose="020B0609020204030204" pitchFamily="49" charset="0"/>
              </a:rPr>
              <a:t>],</a:t>
            </a:r>
          </a:p>
          <a:p>
            <a:pPr defTabSz="951028" fontAlgn="base">
              <a:spcBef>
                <a:spcPct val="0"/>
              </a:spcBef>
              <a:spcAft>
                <a:spcPct val="0"/>
              </a:spcAft>
            </a:pPr>
            <a:r>
              <a:rPr lang="en-US" sz="1600">
                <a:solidFill>
                  <a:schemeClr val="tx1"/>
                </a:solidFill>
                <a:latin typeface="Consolas" panose="020B0609020204030204" pitchFamily="49" charset="0"/>
              </a:rPr>
              <a:t>"DataActions" : [],</a:t>
            </a:r>
          </a:p>
          <a:p>
            <a:pPr defTabSz="951028" fontAlgn="base">
              <a:spcBef>
                <a:spcPct val="0"/>
              </a:spcBef>
              <a:spcAft>
                <a:spcPct val="0"/>
              </a:spcAft>
            </a:pPr>
            <a:r>
              <a:rPr lang="en-US" sz="1600">
                <a:solidFill>
                  <a:schemeClr val="tx1"/>
                </a:solidFill>
                <a:latin typeface="Consolas" panose="020B0609020204030204" pitchFamily="49" charset="0"/>
              </a:rPr>
              <a:t>  "NotDataActions": [],</a:t>
            </a:r>
          </a:p>
          <a:p>
            <a:pPr defTabSz="951028" fontAlgn="base">
              <a:spcBef>
                <a:spcPct val="0"/>
              </a:spcBef>
              <a:spcAft>
                <a:spcPct val="0"/>
              </a:spcAft>
            </a:pPr>
            <a:r>
              <a:rPr lang="en-US" sz="1600">
                <a:solidFill>
                  <a:schemeClr val="tx1"/>
                </a:solidFill>
                <a:latin typeface="Consolas" panose="020B0609020204030204" pitchFamily="49" charset="0"/>
              </a:rPr>
              <a:t>  "AssignableScopes" : [</a:t>
            </a:r>
          </a:p>
          <a:p>
            <a:pPr defTabSz="951028" fontAlgn="base">
              <a:spcBef>
                <a:spcPct val="0"/>
              </a:spcBef>
              <a:spcAft>
                <a:spcPct val="0"/>
              </a:spcAft>
            </a:pPr>
            <a:r>
              <a:rPr lang="en-US" sz="1600">
                <a:solidFill>
                  <a:schemeClr val="tx1"/>
                </a:solidFill>
                <a:latin typeface="Consolas" panose="020B0609020204030204" pitchFamily="49" charset="0"/>
              </a:rPr>
              <a:t>  "/"</a:t>
            </a:r>
          </a:p>
          <a:p>
            <a:pPr defTabSz="951028" fontAlgn="base">
              <a:spcBef>
                <a:spcPct val="0"/>
              </a:spcBef>
              <a:spcAft>
                <a:spcPct val="0"/>
              </a:spcAft>
            </a:pPr>
            <a:r>
              <a:rPr lang="en-US" sz="1600">
                <a:solidFill>
                  <a:schemeClr val="tx1"/>
                </a:solidFill>
                <a:latin typeface="Consolas" panose="020B0609020204030204" pitchFamily="49" charset="0"/>
              </a:rPr>
              <a:t>]</a:t>
            </a:r>
          </a:p>
        </p:txBody>
      </p:sp>
      <p:sp>
        <p:nvSpPr>
          <p:cNvPr id="25" name="Freeform: Shape 24">
            <a:extLst>
              <a:ext uri="{FF2B5EF4-FFF2-40B4-BE49-F238E27FC236}">
                <a16:creationId xmlns:a16="http://schemas.microsoft.com/office/drawing/2014/main" id="{8CEEAD99-9C40-40AB-A13E-B604AD24BAC5}"/>
              </a:ext>
              <a:ext uri="{C183D7F6-B498-43B3-948B-1728B52AA6E4}">
                <adec:decorative xmlns:adec="http://schemas.microsoft.com/office/drawing/2017/decorative" val="1"/>
              </a:ext>
            </a:extLst>
          </p:cNvPr>
          <p:cNvSpPr/>
          <p:nvPr/>
        </p:nvSpPr>
        <p:spPr bwMode="auto">
          <a:xfrm>
            <a:off x="2514719" y="2394041"/>
            <a:ext cx="3913451" cy="3563570"/>
          </a:xfrm>
          <a:custGeom>
            <a:avLst/>
            <a:gdLst>
              <a:gd name="connsiteX0" fmla="*/ 4267200 w 4267200"/>
              <a:gd name="connsiteY0" fmla="*/ 0 h 4775200"/>
              <a:gd name="connsiteX1" fmla="*/ 0 w 4267200"/>
              <a:gd name="connsiteY1" fmla="*/ 624115 h 4775200"/>
              <a:gd name="connsiteX2" fmla="*/ 4122058 w 4267200"/>
              <a:gd name="connsiteY2" fmla="*/ 4775200 h 4775200"/>
              <a:gd name="connsiteX3" fmla="*/ 4267200 w 4267200"/>
              <a:gd name="connsiteY3" fmla="*/ 0 h 4775200"/>
              <a:gd name="connsiteX0" fmla="*/ 4248150 w 4248150"/>
              <a:gd name="connsiteY0" fmla="*/ 0 h 4775200"/>
              <a:gd name="connsiteX1" fmla="*/ 0 w 4248150"/>
              <a:gd name="connsiteY1" fmla="*/ 875787 h 4775200"/>
              <a:gd name="connsiteX2" fmla="*/ 4103008 w 4248150"/>
              <a:gd name="connsiteY2" fmla="*/ 4775200 h 4775200"/>
              <a:gd name="connsiteX3" fmla="*/ 4248150 w 4248150"/>
              <a:gd name="connsiteY3" fmla="*/ 0 h 4775200"/>
            </a:gdLst>
            <a:ahLst/>
            <a:cxnLst>
              <a:cxn ang="0">
                <a:pos x="connsiteX0" y="connsiteY0"/>
              </a:cxn>
              <a:cxn ang="0">
                <a:pos x="connsiteX1" y="connsiteY1"/>
              </a:cxn>
              <a:cxn ang="0">
                <a:pos x="connsiteX2" y="connsiteY2"/>
              </a:cxn>
              <a:cxn ang="0">
                <a:pos x="connsiteX3" y="connsiteY3"/>
              </a:cxn>
            </a:cxnLst>
            <a:rect l="l" t="t" r="r" b="b"/>
            <a:pathLst>
              <a:path w="4248150" h="4775200">
                <a:moveTo>
                  <a:pt x="4248150" y="0"/>
                </a:moveTo>
                <a:lnTo>
                  <a:pt x="0" y="875787"/>
                </a:lnTo>
                <a:lnTo>
                  <a:pt x="4103008" y="4775200"/>
                </a:lnTo>
                <a:lnTo>
                  <a:pt x="4248150" y="0"/>
                </a:lnTo>
                <a:close/>
              </a:path>
            </a:pathLst>
          </a:custGeom>
          <a:solidFill>
            <a:srgbClr val="D2D2D2">
              <a:alpha val="74902"/>
            </a:srgbClr>
          </a:solidFill>
          <a:ln w="38100">
            <a:solidFill>
              <a:srgbClr val="73737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1734">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338772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1" grpId="0" animBg="1"/>
      <p:bldP spid="24" grpId="0"/>
      <p:bldP spid="22" grpId="0" animBg="1"/>
      <p:bldP spid="27" grpId="0"/>
      <p:bldP spid="26" grpId="0" animBg="1"/>
      <p:bldP spid="2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How RBAC Works (4 of 4)</a:t>
            </a:r>
            <a:endParaRPr lang="en-US" dirty="0"/>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867349"/>
            <a:ext cx="3878262" cy="4124206"/>
          </a:xfrm>
        </p:spPr>
        <p:txBody>
          <a:bodyPr/>
          <a:lstStyle/>
          <a:p>
            <a:pPr>
              <a:spcAft>
                <a:spcPts val="1200"/>
              </a:spcAft>
            </a:pPr>
            <a:r>
              <a:rPr lang="en-US" sz="2400" dirty="0">
                <a:latin typeface="+mj-lt"/>
              </a:rPr>
              <a:t>RBAC is an </a:t>
            </a:r>
            <a:r>
              <a:rPr lang="en-US" sz="2400" i="1" dirty="0">
                <a:latin typeface="+mj-lt"/>
              </a:rPr>
              <a:t>allow</a:t>
            </a:r>
            <a:r>
              <a:rPr lang="en-US" sz="2400" dirty="0">
                <a:latin typeface="+mj-lt"/>
              </a:rPr>
              <a:t> model:</a:t>
            </a:r>
          </a:p>
          <a:p>
            <a:pPr marL="571500" lvl="1" indent="-342900">
              <a:spcAft>
                <a:spcPts val="1200"/>
              </a:spcAft>
              <a:buFont typeface="Arial" panose="020B0604020202020204" pitchFamily="34" charset="0"/>
              <a:buChar char="•"/>
            </a:pPr>
            <a:r>
              <a:rPr lang="en-US" sz="2400" dirty="0">
                <a:latin typeface="+mj-lt"/>
              </a:rPr>
              <a:t>Permissions are cumulative</a:t>
            </a:r>
          </a:p>
          <a:p>
            <a:pPr marL="571500" lvl="1" indent="-342900">
              <a:spcAft>
                <a:spcPts val="1200"/>
              </a:spcAft>
              <a:buFont typeface="Arial" panose="020B0604020202020204" pitchFamily="34" charset="0"/>
              <a:buChar char="•"/>
            </a:pPr>
            <a:r>
              <a:rPr lang="en-US" sz="2400" dirty="0">
                <a:latin typeface="+mj-lt"/>
              </a:rPr>
              <a:t>There no explicit </a:t>
            </a:r>
            <a:r>
              <a:rPr lang="en-US" sz="2400" i="1" dirty="0">
                <a:latin typeface="+mj-lt"/>
              </a:rPr>
              <a:t>deny</a:t>
            </a:r>
            <a:endParaRPr lang="en-US" sz="2400" dirty="0">
              <a:latin typeface="+mj-lt"/>
            </a:endParaRPr>
          </a:p>
          <a:p>
            <a:pPr marL="571500" lvl="1" indent="-342900">
              <a:buFont typeface="Arial" panose="020B0604020202020204" pitchFamily="34" charset="0"/>
              <a:buChar char="•"/>
            </a:pPr>
            <a:endParaRPr lang="en-US" dirty="0"/>
          </a:p>
          <a:p>
            <a:pPr marL="571500" lvl="1" indent="-342900">
              <a:buFont typeface="Arial" panose="020B0604020202020204" pitchFamily="34" charset="0"/>
              <a:buChar char="•"/>
            </a:pPr>
            <a:endParaRPr lang="en-US" dirty="0"/>
          </a:p>
          <a:p>
            <a:pPr marL="571500" lvl="1" indent="-342900">
              <a:buFont typeface="Arial" panose="020B0604020202020204" pitchFamily="34" charset="0"/>
              <a:buChar char="•"/>
            </a:pPr>
            <a:endParaRPr lang="en-US" dirty="0"/>
          </a:p>
          <a:p>
            <a:pPr marL="571500" lvl="1" indent="-342900">
              <a:buFont typeface="Arial" panose="020B0604020202020204" pitchFamily="34" charset="0"/>
              <a:buChar char="•"/>
            </a:pPr>
            <a:endParaRPr lang="en-US" dirty="0"/>
          </a:p>
          <a:p>
            <a:pPr lvl="1"/>
            <a:endParaRPr lang="en-US" dirty="0"/>
          </a:p>
          <a:p>
            <a:pPr lvl="1"/>
            <a:endParaRPr lang="en-US" dirty="0"/>
          </a:p>
          <a:p>
            <a:pPr marL="571500" lvl="1" indent="-34290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D8D958A3-F02E-43A3-99AB-64BE0703E5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5291" y="1651382"/>
            <a:ext cx="7006046" cy="3442865"/>
          </a:xfrm>
          <a:prstGeom prst="rect">
            <a:avLst/>
          </a:prstGeom>
        </p:spPr>
      </p:pic>
    </p:spTree>
    <p:extLst>
      <p:ext uri="{BB962C8B-B14F-4D97-AF65-F5344CB8AC3E}">
        <p14:creationId xmlns:p14="http://schemas.microsoft.com/office/powerpoint/2010/main" val="260491142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465138" y="960438"/>
            <a:ext cx="9335512" cy="3629025"/>
          </a:xfrm>
        </p:spPr>
        <p:txBody>
          <a:bodyPr/>
          <a:lstStyle/>
          <a:p>
            <a:br>
              <a:rPr lang="en-US" b="1" dirty="0"/>
            </a:br>
            <a:r>
              <a:rPr lang="en-US" b="1" dirty="0"/>
              <a:t>Role-Based Access Control (RBAC)</a:t>
            </a:r>
          </a:p>
        </p:txBody>
      </p:sp>
      <p:pic>
        <p:nvPicPr>
          <p:cNvPr id="2" name="Graphic 1">
            <a:extLst>
              <a:ext uri="{FF2B5EF4-FFF2-40B4-BE49-F238E27FC236}">
                <a16:creationId xmlns:a16="http://schemas.microsoft.com/office/drawing/2014/main" id="{1511AEF8-584B-4AC1-A43C-F1B26070647C}"/>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29917" y="4873806"/>
            <a:ext cx="3129139" cy="2020417"/>
          </a:xfrm>
          <a:prstGeom prst="rect">
            <a:avLst/>
          </a:prstGeom>
        </p:spPr>
      </p:pic>
    </p:spTree>
    <p:extLst>
      <p:ext uri="{BB962C8B-B14F-4D97-AF65-F5344CB8AC3E}">
        <p14:creationId xmlns:p14="http://schemas.microsoft.com/office/powerpoint/2010/main" val="19312062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Administrator Roles, Azure Roles, and Azure AD Roles (1 of 4)</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66500"/>
            <a:ext cx="9572625" cy="6001643"/>
          </a:xfrm>
        </p:spPr>
        <p:txBody>
          <a:bodyPr/>
          <a:lstStyle/>
          <a:p>
            <a:pPr marL="0" indent="0">
              <a:spcAft>
                <a:spcPts val="600"/>
              </a:spcAft>
              <a:buNone/>
            </a:pPr>
            <a:r>
              <a:rPr lang="en-US" dirty="0">
                <a:latin typeface="+mj-lt"/>
              </a:rPr>
              <a:t>There are three general groups of roles in the context of Azure and Azure AD</a:t>
            </a:r>
          </a:p>
          <a:p>
            <a:pPr marL="571500" lvl="1" indent="-342900">
              <a:spcAft>
                <a:spcPts val="600"/>
              </a:spcAft>
              <a:buFont typeface="Arial" panose="020B0604020202020204" pitchFamily="34" charset="0"/>
              <a:buChar char="•"/>
            </a:pPr>
            <a:r>
              <a:rPr lang="en-US" dirty="0">
                <a:latin typeface="+mj-lt"/>
              </a:rPr>
              <a:t>Classic subscription administrator roles</a:t>
            </a:r>
          </a:p>
          <a:p>
            <a:pPr marL="571500" lvl="1" indent="-342900">
              <a:spcAft>
                <a:spcPts val="600"/>
              </a:spcAft>
              <a:buFont typeface="Arial" panose="020B0604020202020204" pitchFamily="34" charset="0"/>
              <a:buChar char="•"/>
            </a:pPr>
            <a:r>
              <a:rPr lang="en-US" dirty="0">
                <a:latin typeface="+mj-lt"/>
              </a:rPr>
              <a:t>Azure roles</a:t>
            </a:r>
          </a:p>
          <a:p>
            <a:pPr marL="571500" lvl="1" indent="-342900">
              <a:spcAft>
                <a:spcPts val="600"/>
              </a:spcAft>
              <a:buFont typeface="Arial" panose="020B0604020202020204" pitchFamily="34" charset="0"/>
              <a:buChar char="•"/>
            </a:pPr>
            <a:r>
              <a:rPr lang="en-US" dirty="0">
                <a:latin typeface="+mj-lt"/>
              </a:rPr>
              <a:t>Azure AD roles</a:t>
            </a:r>
          </a:p>
          <a:p>
            <a:pPr>
              <a:spcAft>
                <a:spcPts val="600"/>
              </a:spcAft>
            </a:pPr>
            <a:endParaRPr lang="en-US" dirty="0">
              <a:latin typeface="+mj-lt"/>
            </a:endParaRPr>
          </a:p>
          <a:p>
            <a:pPr>
              <a:spcAft>
                <a:spcPts val="600"/>
              </a:spcAft>
            </a:pPr>
            <a:r>
              <a:rPr lang="en-US" dirty="0">
                <a:latin typeface="+mj-lt"/>
              </a:rPr>
              <a:t>How the roles are related</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3" name="Picture 2">
            <a:extLst>
              <a:ext uri="{FF2B5EF4-FFF2-40B4-BE49-F238E27FC236}">
                <a16:creationId xmlns:a16="http://schemas.microsoft.com/office/drawing/2014/main" id="{77B539DF-007F-4F4C-9BA2-087F27493E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4743" y="2432163"/>
            <a:ext cx="6080699" cy="4079137"/>
          </a:xfrm>
          <a:prstGeom prst="rect">
            <a:avLst/>
          </a:prstGeom>
        </p:spPr>
      </p:pic>
    </p:spTree>
    <p:extLst>
      <p:ext uri="{BB962C8B-B14F-4D97-AF65-F5344CB8AC3E}">
        <p14:creationId xmlns:p14="http://schemas.microsoft.com/office/powerpoint/2010/main" val="298164733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Learning Objectives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19566" y="1540564"/>
            <a:ext cx="9572625" cy="3447098"/>
          </a:xfrm>
        </p:spPr>
        <p:txBody>
          <a:bodyPr/>
          <a:lstStyle/>
          <a:p>
            <a:pPr marL="0" indent="0">
              <a:lnSpc>
                <a:spcPct val="100000"/>
              </a:lnSpc>
              <a:buNone/>
            </a:pPr>
            <a:r>
              <a:rPr lang="en-US" sz="2400" dirty="0">
                <a:latin typeface="+mj-lt"/>
              </a:rPr>
              <a:t>You will learn the following:</a:t>
            </a:r>
          </a:p>
          <a:p>
            <a:pPr marL="0" indent="0">
              <a:lnSpc>
                <a:spcPct val="100000"/>
              </a:lnSpc>
              <a:buNone/>
            </a:pPr>
            <a:endParaRPr lang="en-US" sz="2400" dirty="0">
              <a:latin typeface="+mj-lt"/>
            </a:endParaRPr>
          </a:p>
          <a:p>
            <a:pPr>
              <a:lnSpc>
                <a:spcPct val="100000"/>
              </a:lnSpc>
              <a:spcAft>
                <a:spcPts val="1200"/>
              </a:spcAft>
            </a:pPr>
            <a:r>
              <a:rPr lang="en-US" sz="2400" dirty="0">
                <a:latin typeface="+mj-lt"/>
              </a:rPr>
              <a:t>Create Management Groups, Subscriptions, and Resource Groups</a:t>
            </a:r>
          </a:p>
          <a:p>
            <a:pPr>
              <a:lnSpc>
                <a:spcPct val="100000"/>
              </a:lnSpc>
              <a:spcAft>
                <a:spcPts val="1200"/>
              </a:spcAft>
            </a:pPr>
            <a:r>
              <a:rPr lang="en-US" sz="2400" dirty="0">
                <a:latin typeface="+mj-lt"/>
              </a:rPr>
              <a:t>Overview of Role-Based Access Control (RBAC)</a:t>
            </a:r>
          </a:p>
          <a:p>
            <a:pPr>
              <a:lnSpc>
                <a:spcPct val="100000"/>
              </a:lnSpc>
              <a:spcAft>
                <a:spcPts val="1200"/>
              </a:spcAft>
            </a:pPr>
            <a:r>
              <a:rPr lang="en-US" sz="2400" dirty="0">
                <a:latin typeface="+mj-lt"/>
              </a:rPr>
              <a:t>Role-based Access Control (RBAC) Roles</a:t>
            </a:r>
          </a:p>
          <a:p>
            <a:pPr>
              <a:lnSpc>
                <a:spcPct val="100000"/>
              </a:lnSpc>
              <a:spcAft>
                <a:spcPts val="1200"/>
              </a:spcAft>
            </a:pPr>
            <a:r>
              <a:rPr lang="en-US" sz="2400" dirty="0">
                <a:latin typeface="+mj-lt"/>
              </a:rPr>
              <a:t>Azure Blueprints</a:t>
            </a:r>
          </a:p>
          <a:p>
            <a:pPr marL="0" indent="0">
              <a:lnSpc>
                <a:spcPct val="100000"/>
              </a:lnSpc>
              <a:buNone/>
            </a:pPr>
            <a:endParaRPr lang="en-US" dirty="0">
              <a:latin typeface="+mj-lt"/>
            </a:endParaRPr>
          </a:p>
          <a:p>
            <a:pPr marL="571500" lvl="1" indent="-342900">
              <a:buFont typeface="Arial" panose="020B0604020202020204" pitchFamily="34" charset="0"/>
              <a:buChar char="•"/>
            </a:pPr>
            <a:endParaRPr lang="en-US" dirty="0">
              <a:latin typeface="+mj-lt"/>
            </a:endParaRPr>
          </a:p>
        </p:txBody>
      </p:sp>
    </p:spTree>
    <p:extLst>
      <p:ext uri="{BB962C8B-B14F-4D97-AF65-F5344CB8AC3E}">
        <p14:creationId xmlns:p14="http://schemas.microsoft.com/office/powerpoint/2010/main" val="369474483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Administrator Roles, Azure Roles, and Azure AD Roles (3 of 4)</a:t>
            </a:r>
            <a:endParaRPr lang="en-US" dirty="0"/>
          </a:p>
        </p:txBody>
      </p:sp>
      <p:sp>
        <p:nvSpPr>
          <p:cNvPr id="7" name="Text Placeholder 14">
            <a:extLst>
              <a:ext uri="{FF2B5EF4-FFF2-40B4-BE49-F238E27FC236}">
                <a16:creationId xmlns:a16="http://schemas.microsoft.com/office/drawing/2014/main" id="{8596FE0A-C5C5-468C-8248-6165A05D6E08}"/>
              </a:ext>
            </a:extLst>
          </p:cNvPr>
          <p:cNvSpPr txBox="1">
            <a:spLocks/>
          </p:cNvSpPr>
          <p:nvPr/>
        </p:nvSpPr>
        <p:spPr>
          <a:xfrm>
            <a:off x="290967" y="1363457"/>
            <a:ext cx="9572625" cy="923330"/>
          </a:xfrm>
          <a:prstGeom prst="rect">
            <a:avLst/>
          </a:prstGeom>
        </p:spPr>
        <p:txBody>
          <a:bodyPr vert="horz" wrap="square" lIns="0" tIns="91440" rIns="146304" bIns="91440" rtlCol="0" anchor="ctr" anchorCtr="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a:r>
              <a:rPr lang="en-US" sz="2400" dirty="0">
                <a:latin typeface="+mj-lt"/>
              </a:rPr>
              <a:t>Azure RBAC roles</a:t>
            </a:r>
          </a:p>
          <a:p>
            <a:endParaRPr lang="en-US" dirty="0"/>
          </a:p>
        </p:txBody>
      </p:sp>
      <p:graphicFrame>
        <p:nvGraphicFramePr>
          <p:cNvPr id="5" name="Table 5">
            <a:extLst>
              <a:ext uri="{FF2B5EF4-FFF2-40B4-BE49-F238E27FC236}">
                <a16:creationId xmlns:a16="http://schemas.microsoft.com/office/drawing/2014/main" id="{FB498635-E374-4AF7-90D2-48397119EFCB}"/>
              </a:ext>
            </a:extLst>
          </p:cNvPr>
          <p:cNvGraphicFramePr>
            <a:graphicFrameLocks noGrp="1"/>
          </p:cNvGraphicFramePr>
          <p:nvPr>
            <p:ph type="tbl" sz="quarter" idx="10"/>
            <p:extLst>
              <p:ext uri="{D42A27DB-BD31-4B8C-83A1-F6EECF244321}">
                <p14:modId xmlns:p14="http://schemas.microsoft.com/office/powerpoint/2010/main" val="2971457674"/>
              </p:ext>
            </p:extLst>
          </p:nvPr>
        </p:nvGraphicFramePr>
        <p:xfrm>
          <a:off x="465138" y="2201863"/>
          <a:ext cx="11533185" cy="3484880"/>
        </p:xfrm>
        <a:graphic>
          <a:graphicData uri="http://schemas.openxmlformats.org/drawingml/2006/table">
            <a:tbl>
              <a:tblPr firstRow="1" bandRow="1">
                <a:tableStyleId>{5C22544A-7EE6-4342-B048-85BDC9FD1C3A}</a:tableStyleId>
              </a:tblPr>
              <a:tblGrid>
                <a:gridCol w="1917115">
                  <a:extLst>
                    <a:ext uri="{9D8B030D-6E8A-4147-A177-3AD203B41FA5}">
                      <a16:colId xmlns:a16="http://schemas.microsoft.com/office/drawing/2014/main" val="449476160"/>
                    </a:ext>
                  </a:extLst>
                </a:gridCol>
                <a:gridCol w="5221705">
                  <a:extLst>
                    <a:ext uri="{9D8B030D-6E8A-4147-A177-3AD203B41FA5}">
                      <a16:colId xmlns:a16="http://schemas.microsoft.com/office/drawing/2014/main" val="2644776159"/>
                    </a:ext>
                  </a:extLst>
                </a:gridCol>
                <a:gridCol w="4394365">
                  <a:extLst>
                    <a:ext uri="{9D8B030D-6E8A-4147-A177-3AD203B41FA5}">
                      <a16:colId xmlns:a16="http://schemas.microsoft.com/office/drawing/2014/main" val="1908772853"/>
                    </a:ext>
                  </a:extLst>
                </a:gridCol>
              </a:tblGrid>
              <a:tr h="370840">
                <a:tc>
                  <a:txBody>
                    <a:bodyPr/>
                    <a:lstStyle/>
                    <a:p>
                      <a:r>
                        <a:rPr lang="en-US" b="1" dirty="0">
                          <a:solidFill>
                            <a:schemeClr val="bg1"/>
                          </a:solidFill>
                          <a:latin typeface="+mj-lt"/>
                        </a:rPr>
                        <a:t>Azure role</a:t>
                      </a:r>
                    </a:p>
                  </a:txBody>
                  <a:tcPr anchor="ctr">
                    <a:solidFill>
                      <a:srgbClr val="2B5481"/>
                    </a:solidFill>
                  </a:tcPr>
                </a:tc>
                <a:tc>
                  <a:txBody>
                    <a:bodyPr/>
                    <a:lstStyle/>
                    <a:p>
                      <a:r>
                        <a:rPr lang="en-US">
                          <a:solidFill>
                            <a:schemeClr val="bg1"/>
                          </a:solidFill>
                          <a:latin typeface="+mj-lt"/>
                        </a:rPr>
                        <a:t>Permissions</a:t>
                      </a:r>
                    </a:p>
                  </a:txBody>
                  <a:tcPr anchor="ctr">
                    <a:solidFill>
                      <a:srgbClr val="2B5481"/>
                    </a:solidFill>
                  </a:tcPr>
                </a:tc>
                <a:tc>
                  <a:txBody>
                    <a:bodyPr/>
                    <a:lstStyle/>
                    <a:p>
                      <a:r>
                        <a:rPr lang="en-US" dirty="0">
                          <a:solidFill>
                            <a:schemeClr val="bg1"/>
                          </a:solidFill>
                          <a:latin typeface="+mj-lt"/>
                        </a:rPr>
                        <a:t>Notes</a:t>
                      </a:r>
                    </a:p>
                  </a:txBody>
                  <a:tcPr anchor="ctr">
                    <a:solidFill>
                      <a:srgbClr val="2B5481"/>
                    </a:solidFill>
                  </a:tcPr>
                </a:tc>
                <a:extLst>
                  <a:ext uri="{0D108BD9-81ED-4DB2-BD59-A6C34878D82A}">
                    <a16:rowId xmlns:a16="http://schemas.microsoft.com/office/drawing/2014/main" val="2309848611"/>
                  </a:ext>
                </a:extLst>
              </a:tr>
              <a:tr h="370840">
                <a:tc>
                  <a:txBody>
                    <a:bodyPr/>
                    <a:lstStyle/>
                    <a:p>
                      <a:r>
                        <a:rPr lang="en-US" b="1" dirty="0">
                          <a:latin typeface="+mj-lt"/>
                        </a:rPr>
                        <a:t>Owner</a:t>
                      </a:r>
                    </a:p>
                  </a:txBody>
                  <a:tcPr anchor="ctr"/>
                </a:tc>
                <a:tc>
                  <a:txBody>
                    <a:bodyPr/>
                    <a:lstStyle/>
                    <a:p>
                      <a:r>
                        <a:rPr lang="en-US">
                          <a:latin typeface="+mj-lt"/>
                        </a:rPr>
                        <a:t>Full access to all resourcesDelegate access to others</a:t>
                      </a:r>
                    </a:p>
                  </a:txBody>
                  <a:tcPr anchor="ctr"/>
                </a:tc>
                <a:tc>
                  <a:txBody>
                    <a:bodyPr/>
                    <a:lstStyle/>
                    <a:p>
                      <a:r>
                        <a:rPr lang="en-US">
                          <a:latin typeface="+mj-lt"/>
                        </a:rPr>
                        <a:t>The Service Administrator and Co-Administrators are assigned the Owner role at the subscription scope Applies to all resource types.</a:t>
                      </a:r>
                    </a:p>
                  </a:txBody>
                  <a:tcPr anchor="ctr"/>
                </a:tc>
                <a:extLst>
                  <a:ext uri="{0D108BD9-81ED-4DB2-BD59-A6C34878D82A}">
                    <a16:rowId xmlns:a16="http://schemas.microsoft.com/office/drawing/2014/main" val="575079022"/>
                  </a:ext>
                </a:extLst>
              </a:tr>
              <a:tr h="370840">
                <a:tc>
                  <a:txBody>
                    <a:bodyPr/>
                    <a:lstStyle/>
                    <a:p>
                      <a:r>
                        <a:rPr lang="en-US" b="1">
                          <a:latin typeface="+mj-lt"/>
                        </a:rPr>
                        <a:t>Contributor</a:t>
                      </a:r>
                    </a:p>
                  </a:txBody>
                  <a:tcPr anchor="ctr"/>
                </a:tc>
                <a:tc>
                  <a:txBody>
                    <a:bodyPr/>
                    <a:lstStyle/>
                    <a:p>
                      <a:r>
                        <a:rPr lang="en-US" dirty="0">
                          <a:latin typeface="+mj-lt"/>
                        </a:rPr>
                        <a:t>Create and manage all of types of Azure resources</a:t>
                      </a:r>
                      <a:br>
                        <a:rPr lang="en-US" dirty="0">
                          <a:latin typeface="+mj-lt"/>
                        </a:rPr>
                      </a:br>
                      <a:r>
                        <a:rPr lang="en-US" dirty="0">
                          <a:latin typeface="+mj-lt"/>
                        </a:rPr>
                        <a:t>Create a new tenant in Azure Active Directory</a:t>
                      </a:r>
                      <a:br>
                        <a:rPr lang="en-US" dirty="0">
                          <a:latin typeface="+mj-lt"/>
                        </a:rPr>
                      </a:br>
                      <a:r>
                        <a:rPr lang="en-US" dirty="0">
                          <a:latin typeface="+mj-lt"/>
                        </a:rPr>
                        <a:t>Cannot grant access to others</a:t>
                      </a:r>
                    </a:p>
                  </a:txBody>
                  <a:tcPr anchor="ctr"/>
                </a:tc>
                <a:tc>
                  <a:txBody>
                    <a:bodyPr/>
                    <a:lstStyle/>
                    <a:p>
                      <a:r>
                        <a:rPr lang="en-US">
                          <a:latin typeface="+mj-lt"/>
                        </a:rPr>
                        <a:t>Applies to all resource types.</a:t>
                      </a:r>
                    </a:p>
                  </a:txBody>
                  <a:tcPr anchor="ctr"/>
                </a:tc>
                <a:extLst>
                  <a:ext uri="{0D108BD9-81ED-4DB2-BD59-A6C34878D82A}">
                    <a16:rowId xmlns:a16="http://schemas.microsoft.com/office/drawing/2014/main" val="188754970"/>
                  </a:ext>
                </a:extLst>
              </a:tr>
              <a:tr h="370840">
                <a:tc>
                  <a:txBody>
                    <a:bodyPr/>
                    <a:lstStyle/>
                    <a:p>
                      <a:r>
                        <a:rPr lang="en-US" b="1">
                          <a:latin typeface="+mj-lt"/>
                        </a:rPr>
                        <a:t>Reader</a:t>
                      </a:r>
                    </a:p>
                  </a:txBody>
                  <a:tcPr anchor="ctr"/>
                </a:tc>
                <a:tc>
                  <a:txBody>
                    <a:bodyPr/>
                    <a:lstStyle/>
                    <a:p>
                      <a:r>
                        <a:rPr lang="en-US">
                          <a:latin typeface="+mj-lt"/>
                        </a:rPr>
                        <a:t>View Azure resources</a:t>
                      </a:r>
                    </a:p>
                  </a:txBody>
                  <a:tcPr anchor="ctr"/>
                </a:tc>
                <a:tc>
                  <a:txBody>
                    <a:bodyPr/>
                    <a:lstStyle/>
                    <a:p>
                      <a:r>
                        <a:rPr lang="en-US">
                          <a:latin typeface="+mj-lt"/>
                        </a:rPr>
                        <a:t>Applies to all resource types.</a:t>
                      </a:r>
                    </a:p>
                  </a:txBody>
                  <a:tcPr anchor="ctr"/>
                </a:tc>
                <a:extLst>
                  <a:ext uri="{0D108BD9-81ED-4DB2-BD59-A6C34878D82A}">
                    <a16:rowId xmlns:a16="http://schemas.microsoft.com/office/drawing/2014/main" val="718191271"/>
                  </a:ext>
                </a:extLst>
              </a:tr>
              <a:tr h="370840">
                <a:tc>
                  <a:txBody>
                    <a:bodyPr/>
                    <a:lstStyle/>
                    <a:p>
                      <a:r>
                        <a:rPr lang="en-US" b="1" dirty="0">
                          <a:latin typeface="+mj-lt"/>
                        </a:rPr>
                        <a:t>User Access Administrator</a:t>
                      </a:r>
                    </a:p>
                  </a:txBody>
                  <a:tcPr anchor="ctr"/>
                </a:tc>
                <a:tc>
                  <a:txBody>
                    <a:bodyPr/>
                    <a:lstStyle/>
                    <a:p>
                      <a:r>
                        <a:rPr lang="en-US">
                          <a:latin typeface="+mj-lt"/>
                        </a:rPr>
                        <a:t>Manage user access to Azure resources</a:t>
                      </a:r>
                    </a:p>
                  </a:txBody>
                  <a:tcPr anchor="ctr"/>
                </a:tc>
                <a:tc>
                  <a:txBody>
                    <a:bodyPr/>
                    <a:lstStyle/>
                    <a:p>
                      <a:endParaRPr lang="en-US" dirty="0">
                        <a:latin typeface="+mj-lt"/>
                      </a:endParaRPr>
                    </a:p>
                  </a:txBody>
                  <a:tcPr/>
                </a:tc>
                <a:extLst>
                  <a:ext uri="{0D108BD9-81ED-4DB2-BD59-A6C34878D82A}">
                    <a16:rowId xmlns:a16="http://schemas.microsoft.com/office/drawing/2014/main" val="2662951166"/>
                  </a:ext>
                </a:extLst>
              </a:tr>
            </a:tbl>
          </a:graphicData>
        </a:graphic>
      </p:graphicFrame>
    </p:spTree>
    <p:extLst>
      <p:ext uri="{BB962C8B-B14F-4D97-AF65-F5344CB8AC3E}">
        <p14:creationId xmlns:p14="http://schemas.microsoft.com/office/powerpoint/2010/main" val="334060443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Administrator Roles, Azure Roles, and Azure AD Roles (4 of 4)</a:t>
            </a:r>
            <a:endParaRPr lang="en-US" dirty="0"/>
          </a:p>
        </p:txBody>
      </p:sp>
      <p:graphicFrame>
        <p:nvGraphicFramePr>
          <p:cNvPr id="4" name="Table 5">
            <a:extLst>
              <a:ext uri="{FF2B5EF4-FFF2-40B4-BE49-F238E27FC236}">
                <a16:creationId xmlns:a16="http://schemas.microsoft.com/office/drawing/2014/main" id="{2E732A6A-0DA7-4539-8816-6DFE0C5A0B97}"/>
              </a:ext>
            </a:extLst>
          </p:cNvPr>
          <p:cNvGraphicFramePr>
            <a:graphicFrameLocks noGrp="1"/>
          </p:cNvGraphicFramePr>
          <p:nvPr>
            <p:ph type="tbl" sz="quarter" idx="10"/>
            <p:extLst>
              <p:ext uri="{D42A27DB-BD31-4B8C-83A1-F6EECF244321}">
                <p14:modId xmlns:p14="http://schemas.microsoft.com/office/powerpoint/2010/main" val="3990794820"/>
              </p:ext>
            </p:extLst>
          </p:nvPr>
        </p:nvGraphicFramePr>
        <p:xfrm>
          <a:off x="465138" y="2201863"/>
          <a:ext cx="11533185" cy="3388360"/>
        </p:xfrm>
        <a:graphic>
          <a:graphicData uri="http://schemas.openxmlformats.org/drawingml/2006/table">
            <a:tbl>
              <a:tblPr firstRow="1" bandRow="1">
                <a:tableStyleId>{5C22544A-7EE6-4342-B048-85BDC9FD1C3A}</a:tableStyleId>
              </a:tblPr>
              <a:tblGrid>
                <a:gridCol w="2626978">
                  <a:extLst>
                    <a:ext uri="{9D8B030D-6E8A-4147-A177-3AD203B41FA5}">
                      <a16:colId xmlns:a16="http://schemas.microsoft.com/office/drawing/2014/main" val="4119674436"/>
                    </a:ext>
                  </a:extLst>
                </a:gridCol>
                <a:gridCol w="6075947">
                  <a:extLst>
                    <a:ext uri="{9D8B030D-6E8A-4147-A177-3AD203B41FA5}">
                      <a16:colId xmlns:a16="http://schemas.microsoft.com/office/drawing/2014/main" val="2654639703"/>
                    </a:ext>
                  </a:extLst>
                </a:gridCol>
                <a:gridCol w="2830260">
                  <a:extLst>
                    <a:ext uri="{9D8B030D-6E8A-4147-A177-3AD203B41FA5}">
                      <a16:colId xmlns:a16="http://schemas.microsoft.com/office/drawing/2014/main" val="1659064730"/>
                    </a:ext>
                  </a:extLst>
                </a:gridCol>
              </a:tblGrid>
              <a:tr h="370840">
                <a:tc>
                  <a:txBody>
                    <a:bodyPr/>
                    <a:lstStyle/>
                    <a:p>
                      <a:r>
                        <a:rPr lang="en-US" b="1" dirty="0">
                          <a:solidFill>
                            <a:schemeClr val="bg1"/>
                          </a:solidFill>
                          <a:latin typeface="+mj-lt"/>
                        </a:rPr>
                        <a:t>Azure AD role</a:t>
                      </a:r>
                    </a:p>
                  </a:txBody>
                  <a:tcPr anchor="ctr">
                    <a:solidFill>
                      <a:srgbClr val="2B5481"/>
                    </a:solidFill>
                  </a:tcPr>
                </a:tc>
                <a:tc>
                  <a:txBody>
                    <a:bodyPr/>
                    <a:lstStyle/>
                    <a:p>
                      <a:r>
                        <a:rPr lang="en-US">
                          <a:solidFill>
                            <a:schemeClr val="bg1"/>
                          </a:solidFill>
                          <a:latin typeface="+mj-lt"/>
                        </a:rPr>
                        <a:t>Permissions</a:t>
                      </a:r>
                    </a:p>
                  </a:txBody>
                  <a:tcPr anchor="ctr">
                    <a:solidFill>
                      <a:srgbClr val="2B5481"/>
                    </a:solidFill>
                  </a:tcPr>
                </a:tc>
                <a:tc>
                  <a:txBody>
                    <a:bodyPr/>
                    <a:lstStyle/>
                    <a:p>
                      <a:r>
                        <a:rPr lang="en-US" dirty="0">
                          <a:solidFill>
                            <a:schemeClr val="bg1"/>
                          </a:solidFill>
                          <a:latin typeface="+mj-lt"/>
                        </a:rPr>
                        <a:t>Notes</a:t>
                      </a:r>
                    </a:p>
                  </a:txBody>
                  <a:tcPr anchor="ctr">
                    <a:solidFill>
                      <a:srgbClr val="2B5481"/>
                    </a:solidFill>
                  </a:tcPr>
                </a:tc>
                <a:extLst>
                  <a:ext uri="{0D108BD9-81ED-4DB2-BD59-A6C34878D82A}">
                    <a16:rowId xmlns:a16="http://schemas.microsoft.com/office/drawing/2014/main" val="2778998432"/>
                  </a:ext>
                </a:extLst>
              </a:tr>
              <a:tr h="370840">
                <a:tc>
                  <a:txBody>
                    <a:bodyPr/>
                    <a:lstStyle/>
                    <a:p>
                      <a:r>
                        <a:rPr lang="en-US" b="1">
                          <a:latin typeface="+mj-lt"/>
                        </a:rPr>
                        <a:t>Global Administrator</a:t>
                      </a:r>
                    </a:p>
                  </a:txBody>
                  <a:tcPr anchor="ctr"/>
                </a:tc>
                <a:tc>
                  <a:txBody>
                    <a:bodyPr/>
                    <a:lstStyle/>
                    <a:p>
                      <a:r>
                        <a:rPr lang="en-US">
                          <a:latin typeface="+mj-lt"/>
                        </a:rPr>
                        <a:t>Manage access to all administrative features in Azure Active Directory, as well as services that federate to Azure Active DirectoryAssign administrator roles to othersReset the password for any user and all other administrators</a:t>
                      </a:r>
                    </a:p>
                  </a:txBody>
                  <a:tcPr anchor="ctr"/>
                </a:tc>
                <a:tc>
                  <a:txBody>
                    <a:bodyPr/>
                    <a:lstStyle/>
                    <a:p>
                      <a:r>
                        <a:rPr lang="en-US" dirty="0">
                          <a:latin typeface="+mj-lt"/>
                        </a:rPr>
                        <a:t>The person who signs up for the Azure Active Directory tenant becomes a Global Administrator.</a:t>
                      </a:r>
                    </a:p>
                  </a:txBody>
                  <a:tcPr anchor="ctr"/>
                </a:tc>
                <a:extLst>
                  <a:ext uri="{0D108BD9-81ED-4DB2-BD59-A6C34878D82A}">
                    <a16:rowId xmlns:a16="http://schemas.microsoft.com/office/drawing/2014/main" val="700014611"/>
                  </a:ext>
                </a:extLst>
              </a:tr>
              <a:tr h="370840">
                <a:tc>
                  <a:txBody>
                    <a:bodyPr/>
                    <a:lstStyle/>
                    <a:p>
                      <a:r>
                        <a:rPr lang="en-US" b="1">
                          <a:latin typeface="+mj-lt"/>
                        </a:rPr>
                        <a:t>User Administrator</a:t>
                      </a:r>
                    </a:p>
                  </a:txBody>
                  <a:tcPr anchor="ctr"/>
                </a:tc>
                <a:tc>
                  <a:txBody>
                    <a:bodyPr/>
                    <a:lstStyle/>
                    <a:p>
                      <a:r>
                        <a:rPr lang="en-US">
                          <a:latin typeface="+mj-lt"/>
                        </a:rPr>
                        <a:t>Create and manage all aspects of users and groupsManage support ticketsMonitor service healthChange passwords for users, Helpdesk administrators, and other User Administrators</a:t>
                      </a:r>
                    </a:p>
                  </a:txBody>
                  <a:tcPr anchor="ctr"/>
                </a:tc>
                <a:tc>
                  <a:txBody>
                    <a:bodyPr/>
                    <a:lstStyle/>
                    <a:p>
                      <a:endParaRPr lang="en-US">
                        <a:latin typeface="+mj-lt"/>
                      </a:endParaRPr>
                    </a:p>
                  </a:txBody>
                  <a:tcPr anchor="ctr"/>
                </a:tc>
                <a:extLst>
                  <a:ext uri="{0D108BD9-81ED-4DB2-BD59-A6C34878D82A}">
                    <a16:rowId xmlns:a16="http://schemas.microsoft.com/office/drawing/2014/main" val="3641735687"/>
                  </a:ext>
                </a:extLst>
              </a:tr>
              <a:tr h="370840">
                <a:tc>
                  <a:txBody>
                    <a:bodyPr/>
                    <a:lstStyle/>
                    <a:p>
                      <a:r>
                        <a:rPr lang="en-US" b="1" dirty="0">
                          <a:latin typeface="+mj-lt"/>
                        </a:rPr>
                        <a:t>Billing Administrator</a:t>
                      </a:r>
                    </a:p>
                  </a:txBody>
                  <a:tcPr anchor="ctr"/>
                </a:tc>
                <a:tc>
                  <a:txBody>
                    <a:bodyPr/>
                    <a:lstStyle/>
                    <a:p>
                      <a:r>
                        <a:rPr lang="en-US">
                          <a:latin typeface="+mj-lt"/>
                        </a:rPr>
                        <a:t>Make purchasesManage subscriptionsManage support ticketsMonitors service health</a:t>
                      </a:r>
                    </a:p>
                  </a:txBody>
                  <a:tcPr anchor="ctr"/>
                </a:tc>
                <a:tc>
                  <a:txBody>
                    <a:bodyPr/>
                    <a:lstStyle/>
                    <a:p>
                      <a:endParaRPr lang="en-US" dirty="0">
                        <a:latin typeface="+mj-lt"/>
                      </a:endParaRPr>
                    </a:p>
                  </a:txBody>
                  <a:tcPr anchor="ctr"/>
                </a:tc>
                <a:extLst>
                  <a:ext uri="{0D108BD9-81ED-4DB2-BD59-A6C34878D82A}">
                    <a16:rowId xmlns:a16="http://schemas.microsoft.com/office/drawing/2014/main" val="1635487066"/>
                  </a:ext>
                </a:extLst>
              </a:tr>
            </a:tbl>
          </a:graphicData>
        </a:graphic>
      </p:graphicFrame>
    </p:spTree>
    <p:extLst>
      <p:ext uri="{BB962C8B-B14F-4D97-AF65-F5344CB8AC3E}">
        <p14:creationId xmlns:p14="http://schemas.microsoft.com/office/powerpoint/2010/main" val="415382676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en-US" b="1" dirty="0"/>
              <a:t>RBAC Authentication</a:t>
            </a:r>
          </a:p>
        </p:txBody>
      </p:sp>
      <p:grpSp>
        <p:nvGrpSpPr>
          <p:cNvPr id="13" name="Group 12" descr="Azure AD Admin roles and Azure RBAC roles work together to authenticate users.">
            <a:extLst>
              <a:ext uri="{FF2B5EF4-FFF2-40B4-BE49-F238E27FC236}">
                <a16:creationId xmlns:a16="http://schemas.microsoft.com/office/drawing/2014/main" id="{045C3BC1-FF79-44B3-BA62-2C1B4380454F}"/>
              </a:ext>
            </a:extLst>
          </p:cNvPr>
          <p:cNvGrpSpPr/>
          <p:nvPr/>
        </p:nvGrpSpPr>
        <p:grpSpPr>
          <a:xfrm>
            <a:off x="596712" y="1787489"/>
            <a:ext cx="11657888" cy="4606349"/>
            <a:chOff x="584200" y="1752600"/>
            <a:chExt cx="11430340" cy="4516438"/>
          </a:xfrm>
        </p:grpSpPr>
        <p:grpSp>
          <p:nvGrpSpPr>
            <p:cNvPr id="10" name="Group 9" descr="The diagram depicts the progression from the classic subscription admin roles to the Azure role-based access control (RBAC) roles, and then to the Azure Active Directory (Azure AD) admin roles. ">
              <a:extLst>
                <a:ext uri="{FF2B5EF4-FFF2-40B4-BE49-F238E27FC236}">
                  <a16:creationId xmlns:a16="http://schemas.microsoft.com/office/drawing/2014/main" id="{FC104685-6B5E-4856-829C-4643E873BEE3}"/>
                </a:ext>
              </a:extLst>
            </p:cNvPr>
            <p:cNvGrpSpPr/>
            <p:nvPr/>
          </p:nvGrpSpPr>
          <p:grpSpPr>
            <a:xfrm>
              <a:off x="584200" y="1752600"/>
              <a:ext cx="11430340" cy="4516438"/>
              <a:chOff x="584200" y="1752600"/>
              <a:chExt cx="11430340" cy="4516438"/>
            </a:xfrm>
          </p:grpSpPr>
          <p:sp>
            <p:nvSpPr>
              <p:cNvPr id="3" name="Rectangle: Rounded Corners 2">
                <a:extLst>
                  <a:ext uri="{FF2B5EF4-FFF2-40B4-BE49-F238E27FC236}">
                    <a16:creationId xmlns:a16="http://schemas.microsoft.com/office/drawing/2014/main" id="{0E454B11-56C8-4DE3-B6A4-DBB4B30870F7}"/>
                  </a:ext>
                </a:extLst>
              </p:cNvPr>
              <p:cNvSpPr/>
              <p:nvPr/>
            </p:nvSpPr>
            <p:spPr bwMode="auto">
              <a:xfrm>
                <a:off x="584200" y="1752600"/>
                <a:ext cx="3987800" cy="1409700"/>
              </a:xfrm>
              <a:prstGeom prst="roundRect">
                <a:avLst/>
              </a:prstGeom>
              <a:solidFill>
                <a:srgbClr val="E6E6E6"/>
              </a:solidFill>
              <a:ln w="38100">
                <a:solidFill>
                  <a:srgbClr val="107C0F"/>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defTabSz="951028" fontAlgn="base">
                  <a:spcBef>
                    <a:spcPct val="0"/>
                  </a:spcBef>
                  <a:spcAft>
                    <a:spcPct val="0"/>
                  </a:spcAft>
                </a:pPr>
                <a:endParaRPr lang="en-US" sz="1836">
                  <a:solidFill>
                    <a:schemeClr val="tx1"/>
                  </a:solidFill>
                  <a:latin typeface="Consolas" panose="020B0609020204030204" pitchFamily="49" charset="0"/>
                </a:endParaRPr>
              </a:p>
            </p:txBody>
          </p:sp>
          <p:grpSp>
            <p:nvGrpSpPr>
              <p:cNvPr id="7" name="Group 6">
                <a:extLst>
                  <a:ext uri="{FF2B5EF4-FFF2-40B4-BE49-F238E27FC236}">
                    <a16:creationId xmlns:a16="http://schemas.microsoft.com/office/drawing/2014/main" id="{E395014B-6B17-492B-9558-825EB945C33A}"/>
                  </a:ext>
                </a:extLst>
              </p:cNvPr>
              <p:cNvGrpSpPr/>
              <p:nvPr/>
            </p:nvGrpSpPr>
            <p:grpSpPr>
              <a:xfrm>
                <a:off x="742950" y="1876425"/>
                <a:ext cx="2028825" cy="1437225"/>
                <a:chOff x="742950" y="2143125"/>
                <a:chExt cx="2028825" cy="1437225"/>
              </a:xfrm>
            </p:grpSpPr>
            <p:pic>
              <p:nvPicPr>
                <p:cNvPr id="4" name="Picture 3" descr="A picture containing vector graphics&#10;&#10;Description automatically generated">
                  <a:extLst>
                    <a:ext uri="{FF2B5EF4-FFF2-40B4-BE49-F238E27FC236}">
                      <a16:creationId xmlns:a16="http://schemas.microsoft.com/office/drawing/2014/main" id="{AB9D12F8-BCA1-4625-9410-EE590900E835}"/>
                    </a:ext>
                  </a:extLst>
                </p:cNvPr>
                <p:cNvPicPr>
                  <a:picLocks noChangeAspect="1"/>
                </p:cNvPicPr>
                <p:nvPr/>
              </p:nvPicPr>
              <p:blipFill>
                <a:blip r:embed="rId3"/>
                <a:stretch>
                  <a:fillRect/>
                </a:stretch>
              </p:blipFill>
              <p:spPr>
                <a:xfrm>
                  <a:off x="774669" y="2143125"/>
                  <a:ext cx="425482" cy="425482"/>
                </a:xfrm>
                <a:prstGeom prst="rect">
                  <a:avLst/>
                </a:prstGeom>
              </p:spPr>
            </p:pic>
            <p:sp>
              <p:nvSpPr>
                <p:cNvPr id="5" name="TextBox 4">
                  <a:extLst>
                    <a:ext uri="{FF2B5EF4-FFF2-40B4-BE49-F238E27FC236}">
                      <a16:creationId xmlns:a16="http://schemas.microsoft.com/office/drawing/2014/main" id="{C8FF5495-2CF2-4A01-83A6-B6D8841BB02D}"/>
                    </a:ext>
                  </a:extLst>
                </p:cNvPr>
                <p:cNvSpPr txBox="1"/>
                <p:nvPr/>
              </p:nvSpPr>
              <p:spPr>
                <a:xfrm>
                  <a:off x="1352550" y="2171700"/>
                  <a:ext cx="1419225" cy="439479"/>
                </a:xfrm>
                <a:prstGeom prst="rect">
                  <a:avLst/>
                </a:prstGeom>
                <a:noFill/>
              </p:spPr>
              <p:txBody>
                <a:bodyPr wrap="square" lIns="0" tIns="0" rIns="0" bIns="0" rtlCol="0">
                  <a:spAutoFit/>
                </a:bodyPr>
                <a:lstStyle/>
                <a:p>
                  <a:pPr algn="l"/>
                  <a:r>
                    <a:rPr lang="en-IN" sz="1428">
                      <a:gradFill>
                        <a:gsLst>
                          <a:gs pos="2917">
                            <a:schemeClr val="tx1"/>
                          </a:gs>
                          <a:gs pos="30000">
                            <a:schemeClr val="tx1"/>
                          </a:gs>
                        </a:gsLst>
                        <a:lin ang="5400000" scaled="0"/>
                      </a:gradFill>
                      <a:latin typeface="+mj-lt"/>
                    </a:rPr>
                    <a:t>Azure AD</a:t>
                  </a:r>
                </a:p>
                <a:p>
                  <a:pPr algn="l"/>
                  <a:r>
                    <a:rPr lang="en-IN" sz="1428">
                      <a:gradFill>
                        <a:gsLst>
                          <a:gs pos="2917">
                            <a:schemeClr val="tx1"/>
                          </a:gs>
                          <a:gs pos="30000">
                            <a:schemeClr val="tx1"/>
                          </a:gs>
                        </a:gsLst>
                        <a:lin ang="5400000" scaled="0"/>
                      </a:gradFill>
                      <a:latin typeface="+mj-lt"/>
                    </a:rPr>
                    <a:t>Admin roles</a:t>
                  </a:r>
                  <a:endParaRPr lang="en-US" sz="1428">
                    <a:gradFill>
                      <a:gsLst>
                        <a:gs pos="2917">
                          <a:schemeClr val="tx1"/>
                        </a:gs>
                        <a:gs pos="30000">
                          <a:schemeClr val="tx1"/>
                        </a:gs>
                      </a:gsLst>
                      <a:lin ang="5400000" scaled="0"/>
                    </a:gradFill>
                    <a:latin typeface="+mj-lt"/>
                  </a:endParaRPr>
                </a:p>
              </p:txBody>
            </p:sp>
            <p:sp>
              <p:nvSpPr>
                <p:cNvPr id="15" name="TextBox 14">
                  <a:extLst>
                    <a:ext uri="{FF2B5EF4-FFF2-40B4-BE49-F238E27FC236}">
                      <a16:creationId xmlns:a16="http://schemas.microsoft.com/office/drawing/2014/main" id="{60EED074-6FA4-44E2-B0C5-8DC7E985A314}"/>
                    </a:ext>
                  </a:extLst>
                </p:cNvPr>
                <p:cNvSpPr txBox="1"/>
                <p:nvPr/>
              </p:nvSpPr>
              <p:spPr>
                <a:xfrm>
                  <a:off x="742950" y="2638425"/>
                  <a:ext cx="1924050" cy="941925"/>
                </a:xfrm>
                <a:prstGeom prst="rect">
                  <a:avLst/>
                </a:prstGeom>
                <a:noFill/>
              </p:spPr>
              <p:txBody>
                <a:bodyPr wrap="square" lIns="0" tIns="0" rIns="0" bIns="0" rtlCol="0">
                  <a:spAutoFit/>
                </a:bodyPr>
                <a:lstStyle/>
                <a:p>
                  <a:pPr algn="l"/>
                  <a:r>
                    <a:rPr lang="en-IN" sz="1224">
                      <a:gradFill>
                        <a:gsLst>
                          <a:gs pos="2917">
                            <a:schemeClr val="tx1"/>
                          </a:gs>
                          <a:gs pos="30000">
                            <a:schemeClr val="tx1"/>
                          </a:gs>
                        </a:gsLst>
                        <a:lin ang="5400000" scaled="0"/>
                      </a:gradFill>
                    </a:rPr>
                    <a:t>Global admin</a:t>
                  </a:r>
                </a:p>
                <a:p>
                  <a:pPr algn="l"/>
                  <a:r>
                    <a:rPr lang="en-IN" sz="1224">
                      <a:gradFill>
                        <a:gsLst>
                          <a:gs pos="2917">
                            <a:schemeClr val="tx1"/>
                          </a:gs>
                          <a:gs pos="30000">
                            <a:schemeClr val="tx1"/>
                          </a:gs>
                        </a:gsLst>
                        <a:lin ang="5400000" scaled="0"/>
                      </a:gradFill>
                    </a:rPr>
                    <a:t>Application admin</a:t>
                  </a:r>
                </a:p>
                <a:p>
                  <a:pPr algn="l"/>
                  <a:r>
                    <a:rPr lang="en-IN" sz="1224">
                      <a:gradFill>
                        <a:gsLst>
                          <a:gs pos="2917">
                            <a:schemeClr val="tx1"/>
                          </a:gs>
                          <a:gs pos="30000">
                            <a:schemeClr val="tx1"/>
                          </a:gs>
                        </a:gsLst>
                        <a:lin ang="5400000" scaled="0"/>
                      </a:gradFill>
                    </a:rPr>
                    <a:t>Application developer</a:t>
                  </a:r>
                </a:p>
                <a:p>
                  <a:pPr algn="l"/>
                  <a:r>
                    <a:rPr lang="en-IN" sz="1224">
                      <a:gradFill>
                        <a:gsLst>
                          <a:gs pos="2917">
                            <a:schemeClr val="tx1"/>
                          </a:gs>
                          <a:gs pos="30000">
                            <a:schemeClr val="tx1"/>
                          </a:gs>
                        </a:gsLst>
                        <a:lin ang="5400000" scaled="0"/>
                      </a:gradFill>
                    </a:rPr>
                    <a:t>Billing admin</a:t>
                  </a:r>
                </a:p>
                <a:p>
                  <a:pPr algn="l"/>
                  <a:r>
                    <a:rPr lang="en-IN" sz="1224">
                      <a:gradFill>
                        <a:gsLst>
                          <a:gs pos="2917">
                            <a:schemeClr val="tx1"/>
                          </a:gs>
                          <a:gs pos="30000">
                            <a:schemeClr val="tx1"/>
                          </a:gs>
                        </a:gsLst>
                        <a:lin ang="5400000" scaled="0"/>
                      </a:gradFill>
                    </a:rPr>
                    <a:t>…</a:t>
                  </a:r>
                  <a:endParaRPr lang="en-US" sz="1224">
                    <a:gradFill>
                      <a:gsLst>
                        <a:gs pos="2917">
                          <a:schemeClr val="tx1"/>
                        </a:gs>
                        <a:gs pos="30000">
                          <a:schemeClr val="tx1"/>
                        </a:gs>
                      </a:gsLst>
                      <a:lin ang="5400000" scaled="0"/>
                    </a:gradFill>
                  </a:endParaRPr>
                </a:p>
              </p:txBody>
            </p:sp>
          </p:grpSp>
          <p:grpSp>
            <p:nvGrpSpPr>
              <p:cNvPr id="8" name="Group 7">
                <a:extLst>
                  <a:ext uri="{FF2B5EF4-FFF2-40B4-BE49-F238E27FC236}">
                    <a16:creationId xmlns:a16="http://schemas.microsoft.com/office/drawing/2014/main" id="{8355C9F6-53A8-46C6-B39E-06E81448BBB8}"/>
                  </a:ext>
                </a:extLst>
              </p:cNvPr>
              <p:cNvGrpSpPr/>
              <p:nvPr/>
            </p:nvGrpSpPr>
            <p:grpSpPr>
              <a:xfrm>
                <a:off x="2406650" y="2178464"/>
                <a:ext cx="2028825" cy="498062"/>
                <a:chOff x="2952750" y="2378489"/>
                <a:chExt cx="2028825" cy="498062"/>
              </a:xfrm>
            </p:grpSpPr>
            <p:pic>
              <p:nvPicPr>
                <p:cNvPr id="6" name="Graphic 5">
                  <a:extLst>
                    <a:ext uri="{FF2B5EF4-FFF2-40B4-BE49-F238E27FC236}">
                      <a16:creationId xmlns:a16="http://schemas.microsoft.com/office/drawing/2014/main" id="{927B7572-00EA-4163-B080-B530243859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52750" y="2378489"/>
                  <a:ext cx="498062" cy="498062"/>
                </a:xfrm>
                <a:prstGeom prst="rect">
                  <a:avLst/>
                </a:prstGeom>
              </p:spPr>
            </p:pic>
            <p:sp>
              <p:nvSpPr>
                <p:cNvPr id="19" name="TextBox 18">
                  <a:extLst>
                    <a:ext uri="{FF2B5EF4-FFF2-40B4-BE49-F238E27FC236}">
                      <a16:creationId xmlns:a16="http://schemas.microsoft.com/office/drawing/2014/main" id="{188BB41A-C67E-4AC7-B95C-14A366215A12}"/>
                    </a:ext>
                  </a:extLst>
                </p:cNvPr>
                <p:cNvSpPr txBox="1"/>
                <p:nvPr/>
              </p:nvSpPr>
              <p:spPr>
                <a:xfrm>
                  <a:off x="3562350" y="2419350"/>
                  <a:ext cx="1419225" cy="439479"/>
                </a:xfrm>
                <a:prstGeom prst="rect">
                  <a:avLst/>
                </a:prstGeom>
                <a:noFill/>
              </p:spPr>
              <p:txBody>
                <a:bodyPr wrap="square" lIns="0" tIns="0" rIns="0" bIns="0" rtlCol="0">
                  <a:spAutoFit/>
                </a:bodyPr>
                <a:lstStyle/>
                <a:p>
                  <a:pPr algn="l"/>
                  <a:r>
                    <a:rPr lang="en-IN" sz="1428">
                      <a:gradFill>
                        <a:gsLst>
                          <a:gs pos="2917">
                            <a:schemeClr val="tx1"/>
                          </a:gs>
                          <a:gs pos="30000">
                            <a:schemeClr val="tx1"/>
                          </a:gs>
                        </a:gsLst>
                        <a:lin ang="5400000" scaled="0"/>
                      </a:gradFill>
                      <a:latin typeface="+mj-lt"/>
                    </a:rPr>
                    <a:t>Azure Active</a:t>
                  </a:r>
                </a:p>
                <a:p>
                  <a:pPr algn="l"/>
                  <a:r>
                    <a:rPr lang="en-IN" sz="1428">
                      <a:gradFill>
                        <a:gsLst>
                          <a:gs pos="2917">
                            <a:schemeClr val="tx1"/>
                          </a:gs>
                          <a:gs pos="30000">
                            <a:schemeClr val="tx1"/>
                          </a:gs>
                        </a:gsLst>
                        <a:lin ang="5400000" scaled="0"/>
                      </a:gradFill>
                      <a:latin typeface="+mj-lt"/>
                    </a:rPr>
                    <a:t>Directory tenant</a:t>
                  </a:r>
                  <a:endParaRPr lang="en-US" sz="1428">
                    <a:gradFill>
                      <a:gsLst>
                        <a:gs pos="2917">
                          <a:schemeClr val="tx1"/>
                        </a:gs>
                        <a:gs pos="30000">
                          <a:schemeClr val="tx1"/>
                        </a:gs>
                      </a:gsLst>
                      <a:lin ang="5400000" scaled="0"/>
                    </a:gradFill>
                    <a:latin typeface="+mj-lt"/>
                  </a:endParaRPr>
                </a:p>
              </p:txBody>
            </p:sp>
          </p:grpSp>
          <p:sp>
            <p:nvSpPr>
              <p:cNvPr id="22" name="TextBox 21">
                <a:extLst>
                  <a:ext uri="{FF2B5EF4-FFF2-40B4-BE49-F238E27FC236}">
                    <a16:creationId xmlns:a16="http://schemas.microsoft.com/office/drawing/2014/main" id="{C2FC8147-18E8-466E-B661-C0D5C3251EAC}"/>
                  </a:ext>
                </a:extLst>
              </p:cNvPr>
              <p:cNvSpPr txBox="1"/>
              <p:nvPr/>
            </p:nvSpPr>
            <p:spPr>
              <a:xfrm>
                <a:off x="2707240" y="3365501"/>
                <a:ext cx="552901" cy="219740"/>
              </a:xfrm>
              <a:prstGeom prst="rect">
                <a:avLst/>
              </a:prstGeom>
              <a:noFill/>
            </p:spPr>
            <p:txBody>
              <a:bodyPr wrap="square" lIns="0" tIns="0" rIns="0" bIns="0" rtlCol="0">
                <a:spAutoFit/>
              </a:bodyPr>
              <a:lstStyle/>
              <a:p>
                <a:pPr algn="l"/>
                <a:r>
                  <a:rPr lang="en-IN" sz="1428">
                    <a:gradFill>
                      <a:gsLst>
                        <a:gs pos="2917">
                          <a:schemeClr val="tx1"/>
                        </a:gs>
                        <a:gs pos="30000">
                          <a:schemeClr val="tx1"/>
                        </a:gs>
                      </a:gsLst>
                      <a:lin ang="5400000" scaled="0"/>
                    </a:gradFill>
                    <a:latin typeface="+mj-lt"/>
                  </a:rPr>
                  <a:t>Root</a:t>
                </a:r>
                <a:endParaRPr lang="en-US" sz="1428">
                  <a:gradFill>
                    <a:gsLst>
                      <a:gs pos="2917">
                        <a:schemeClr val="tx1"/>
                      </a:gs>
                      <a:gs pos="30000">
                        <a:schemeClr val="tx1"/>
                      </a:gs>
                    </a:gsLst>
                    <a:lin ang="5400000" scaled="0"/>
                  </a:gradFill>
                  <a:latin typeface="+mj-lt"/>
                </a:endParaRPr>
              </a:p>
            </p:txBody>
          </p:sp>
          <p:sp>
            <p:nvSpPr>
              <p:cNvPr id="23" name="Rectangle: Rounded Corners 22">
                <a:extLst>
                  <a:ext uri="{FF2B5EF4-FFF2-40B4-BE49-F238E27FC236}">
                    <a16:creationId xmlns:a16="http://schemas.microsoft.com/office/drawing/2014/main" id="{CE3EFFC0-C5C2-43F7-8FCC-3A7F1F342B19}"/>
                  </a:ext>
                </a:extLst>
              </p:cNvPr>
              <p:cNvSpPr/>
              <p:nvPr/>
            </p:nvSpPr>
            <p:spPr bwMode="auto">
              <a:xfrm>
                <a:off x="584200" y="3713843"/>
                <a:ext cx="6921500" cy="1696357"/>
              </a:xfrm>
              <a:prstGeom prst="roundRect">
                <a:avLst/>
              </a:prstGeom>
              <a:solidFill>
                <a:srgbClr val="E6E6E6"/>
              </a:solidFill>
              <a:ln w="38100">
                <a:solidFill>
                  <a:srgbClr val="0178D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defTabSz="951028" fontAlgn="base">
                  <a:spcBef>
                    <a:spcPct val="0"/>
                  </a:spcBef>
                  <a:spcAft>
                    <a:spcPct val="0"/>
                  </a:spcAft>
                </a:pPr>
                <a:endParaRPr lang="en-US" sz="1836">
                  <a:solidFill>
                    <a:schemeClr val="tx1"/>
                  </a:solidFill>
                  <a:latin typeface="Consolas" panose="020B0609020204030204" pitchFamily="49" charset="0"/>
                </a:endParaRPr>
              </a:p>
            </p:txBody>
          </p:sp>
          <p:grpSp>
            <p:nvGrpSpPr>
              <p:cNvPr id="24" name="Group 23">
                <a:extLst>
                  <a:ext uri="{FF2B5EF4-FFF2-40B4-BE49-F238E27FC236}">
                    <a16:creationId xmlns:a16="http://schemas.microsoft.com/office/drawing/2014/main" id="{B7B2BDB3-B51C-4AF6-8836-D36533F3C437}"/>
                  </a:ext>
                </a:extLst>
              </p:cNvPr>
              <p:cNvGrpSpPr/>
              <p:nvPr/>
            </p:nvGrpSpPr>
            <p:grpSpPr>
              <a:xfrm>
                <a:off x="799194" y="3866697"/>
                <a:ext cx="2028825" cy="1437225"/>
                <a:chOff x="742950" y="2143125"/>
                <a:chExt cx="2028825" cy="1437225"/>
              </a:xfrm>
            </p:grpSpPr>
            <p:pic>
              <p:nvPicPr>
                <p:cNvPr id="25" name="Picture 24" descr="A picture containing vector graphics&#10;&#10;Description automatically generated">
                  <a:extLst>
                    <a:ext uri="{FF2B5EF4-FFF2-40B4-BE49-F238E27FC236}">
                      <a16:creationId xmlns:a16="http://schemas.microsoft.com/office/drawing/2014/main" id="{5E6C2A97-FA33-4E22-BCB0-98B2E07F3F1F}"/>
                    </a:ext>
                  </a:extLst>
                </p:cNvPr>
                <p:cNvPicPr>
                  <a:picLocks noChangeAspect="1"/>
                </p:cNvPicPr>
                <p:nvPr/>
              </p:nvPicPr>
              <p:blipFill>
                <a:blip r:embed="rId3"/>
                <a:stretch>
                  <a:fillRect/>
                </a:stretch>
              </p:blipFill>
              <p:spPr>
                <a:xfrm>
                  <a:off x="774669" y="2143125"/>
                  <a:ext cx="425482" cy="425482"/>
                </a:xfrm>
                <a:prstGeom prst="rect">
                  <a:avLst/>
                </a:prstGeom>
              </p:spPr>
            </p:pic>
            <p:sp>
              <p:nvSpPr>
                <p:cNvPr id="26" name="TextBox 25">
                  <a:extLst>
                    <a:ext uri="{FF2B5EF4-FFF2-40B4-BE49-F238E27FC236}">
                      <a16:creationId xmlns:a16="http://schemas.microsoft.com/office/drawing/2014/main" id="{F9789CC5-48F4-4AE5-A87C-274E4396E03C}"/>
                    </a:ext>
                  </a:extLst>
                </p:cNvPr>
                <p:cNvSpPr txBox="1"/>
                <p:nvPr/>
              </p:nvSpPr>
              <p:spPr>
                <a:xfrm>
                  <a:off x="1352550" y="2171700"/>
                  <a:ext cx="1419225" cy="439479"/>
                </a:xfrm>
                <a:prstGeom prst="rect">
                  <a:avLst/>
                </a:prstGeom>
                <a:noFill/>
              </p:spPr>
              <p:txBody>
                <a:bodyPr wrap="square" lIns="0" tIns="0" rIns="0" bIns="0" rtlCol="0">
                  <a:spAutoFit/>
                </a:bodyPr>
                <a:lstStyle/>
                <a:p>
                  <a:pPr algn="l"/>
                  <a:r>
                    <a:rPr lang="en-IN" sz="1428">
                      <a:gradFill>
                        <a:gsLst>
                          <a:gs pos="2917">
                            <a:schemeClr val="tx1"/>
                          </a:gs>
                          <a:gs pos="30000">
                            <a:schemeClr val="tx1"/>
                          </a:gs>
                        </a:gsLst>
                        <a:lin ang="5400000" scaled="0"/>
                      </a:gradFill>
                      <a:latin typeface="+mj-lt"/>
                    </a:rPr>
                    <a:t>Azure RBAC</a:t>
                  </a:r>
                </a:p>
                <a:p>
                  <a:pPr algn="l"/>
                  <a:r>
                    <a:rPr lang="en-IN" sz="1428">
                      <a:gradFill>
                        <a:gsLst>
                          <a:gs pos="2917">
                            <a:schemeClr val="tx1"/>
                          </a:gs>
                          <a:gs pos="30000">
                            <a:schemeClr val="tx1"/>
                          </a:gs>
                        </a:gsLst>
                        <a:lin ang="5400000" scaled="0"/>
                      </a:gradFill>
                      <a:latin typeface="+mj-lt"/>
                    </a:rPr>
                    <a:t>roles</a:t>
                  </a:r>
                  <a:endParaRPr lang="en-US" sz="1428">
                    <a:gradFill>
                      <a:gsLst>
                        <a:gs pos="2917">
                          <a:schemeClr val="tx1"/>
                        </a:gs>
                        <a:gs pos="30000">
                          <a:schemeClr val="tx1"/>
                        </a:gs>
                      </a:gsLst>
                      <a:lin ang="5400000" scaled="0"/>
                    </a:gradFill>
                    <a:latin typeface="+mj-lt"/>
                  </a:endParaRPr>
                </a:p>
              </p:txBody>
            </p:sp>
            <p:sp>
              <p:nvSpPr>
                <p:cNvPr id="28" name="TextBox 27">
                  <a:extLst>
                    <a:ext uri="{FF2B5EF4-FFF2-40B4-BE49-F238E27FC236}">
                      <a16:creationId xmlns:a16="http://schemas.microsoft.com/office/drawing/2014/main" id="{9B8A3B07-86AB-4309-8983-010B04C1637E}"/>
                    </a:ext>
                  </a:extLst>
                </p:cNvPr>
                <p:cNvSpPr txBox="1"/>
                <p:nvPr/>
              </p:nvSpPr>
              <p:spPr>
                <a:xfrm>
                  <a:off x="742950" y="2638425"/>
                  <a:ext cx="1514022" cy="941925"/>
                </a:xfrm>
                <a:prstGeom prst="rect">
                  <a:avLst/>
                </a:prstGeom>
                <a:noFill/>
              </p:spPr>
              <p:txBody>
                <a:bodyPr wrap="square" lIns="0" tIns="0" rIns="0" bIns="0" rtlCol="0">
                  <a:spAutoFit/>
                </a:bodyPr>
                <a:lstStyle/>
                <a:p>
                  <a:pPr algn="l"/>
                  <a:r>
                    <a:rPr lang="en-IN" sz="1224">
                      <a:gradFill>
                        <a:gsLst>
                          <a:gs pos="2917">
                            <a:schemeClr val="tx1"/>
                          </a:gs>
                          <a:gs pos="30000">
                            <a:schemeClr val="tx1"/>
                          </a:gs>
                        </a:gsLst>
                        <a:lin ang="5400000" scaled="0"/>
                      </a:gradFill>
                    </a:rPr>
                    <a:t>Owner</a:t>
                  </a:r>
                </a:p>
                <a:p>
                  <a:pPr algn="l"/>
                  <a:r>
                    <a:rPr lang="en-IN" sz="1224">
                      <a:gradFill>
                        <a:gsLst>
                          <a:gs pos="2917">
                            <a:schemeClr val="tx1"/>
                          </a:gs>
                          <a:gs pos="30000">
                            <a:schemeClr val="tx1"/>
                          </a:gs>
                        </a:gsLst>
                        <a:lin ang="5400000" scaled="0"/>
                      </a:gradFill>
                    </a:rPr>
                    <a:t>Contributor</a:t>
                  </a:r>
                </a:p>
                <a:p>
                  <a:pPr algn="l"/>
                  <a:r>
                    <a:rPr lang="en-IN" sz="1224">
                      <a:gradFill>
                        <a:gsLst>
                          <a:gs pos="2917">
                            <a:schemeClr val="tx1"/>
                          </a:gs>
                          <a:gs pos="30000">
                            <a:schemeClr val="tx1"/>
                          </a:gs>
                        </a:gsLst>
                        <a:lin ang="5400000" scaled="0"/>
                      </a:gradFill>
                    </a:rPr>
                    <a:t>Reader</a:t>
                  </a:r>
                </a:p>
                <a:p>
                  <a:pPr algn="l"/>
                  <a:r>
                    <a:rPr lang="en-IN" sz="1224">
                      <a:gradFill>
                        <a:gsLst>
                          <a:gs pos="2917">
                            <a:schemeClr val="tx1"/>
                          </a:gs>
                          <a:gs pos="30000">
                            <a:schemeClr val="tx1"/>
                          </a:gs>
                        </a:gsLst>
                        <a:lin ang="5400000" scaled="0"/>
                      </a:gradFill>
                    </a:rPr>
                    <a:t>User access admin</a:t>
                  </a:r>
                </a:p>
                <a:p>
                  <a:pPr algn="l"/>
                  <a:r>
                    <a:rPr lang="en-IN" sz="1224">
                      <a:gradFill>
                        <a:gsLst>
                          <a:gs pos="2917">
                            <a:schemeClr val="tx1"/>
                          </a:gs>
                          <a:gs pos="30000">
                            <a:schemeClr val="tx1"/>
                          </a:gs>
                        </a:gsLst>
                        <a:lin ang="5400000" scaled="0"/>
                      </a:gradFill>
                    </a:rPr>
                    <a:t>…</a:t>
                  </a:r>
                  <a:endParaRPr lang="en-US" sz="1224">
                    <a:gradFill>
                      <a:gsLst>
                        <a:gs pos="2917">
                          <a:schemeClr val="tx1"/>
                        </a:gs>
                        <a:gs pos="30000">
                          <a:schemeClr val="tx1"/>
                        </a:gs>
                      </a:gsLst>
                      <a:lin ang="5400000" scaled="0"/>
                    </a:gradFill>
                  </a:endParaRPr>
                </a:p>
              </p:txBody>
            </p:sp>
          </p:grpSp>
          <p:grpSp>
            <p:nvGrpSpPr>
              <p:cNvPr id="9" name="Group 8">
                <a:extLst>
                  <a:ext uri="{FF2B5EF4-FFF2-40B4-BE49-F238E27FC236}">
                    <a16:creationId xmlns:a16="http://schemas.microsoft.com/office/drawing/2014/main" id="{69C7608F-EE28-4DD3-AF20-3992DCF8D6A3}"/>
                  </a:ext>
                </a:extLst>
              </p:cNvPr>
              <p:cNvGrpSpPr/>
              <p:nvPr/>
            </p:nvGrpSpPr>
            <p:grpSpPr>
              <a:xfrm>
                <a:off x="3260140" y="3830143"/>
                <a:ext cx="2188161" cy="533533"/>
                <a:chOff x="3225668" y="4058743"/>
                <a:chExt cx="2188161" cy="533533"/>
              </a:xfrm>
            </p:grpSpPr>
            <p:sp>
              <p:nvSpPr>
                <p:cNvPr id="32" name="TextBox 31">
                  <a:extLst>
                    <a:ext uri="{FF2B5EF4-FFF2-40B4-BE49-F238E27FC236}">
                      <a16:creationId xmlns:a16="http://schemas.microsoft.com/office/drawing/2014/main" id="{850DE747-60F8-4CFF-B8E9-EB798FBC38BE}"/>
                    </a:ext>
                  </a:extLst>
                </p:cNvPr>
                <p:cNvSpPr txBox="1"/>
                <p:nvPr/>
              </p:nvSpPr>
              <p:spPr>
                <a:xfrm>
                  <a:off x="3849007" y="4110066"/>
                  <a:ext cx="1564822" cy="439479"/>
                </a:xfrm>
                <a:prstGeom prst="rect">
                  <a:avLst/>
                </a:prstGeom>
                <a:noFill/>
              </p:spPr>
              <p:txBody>
                <a:bodyPr wrap="square" lIns="0" tIns="0" rIns="0" bIns="0" rtlCol="0">
                  <a:spAutoFit/>
                </a:bodyPr>
                <a:lstStyle/>
                <a:p>
                  <a:pPr algn="l"/>
                  <a:r>
                    <a:rPr lang="en-IN" sz="1428">
                      <a:gradFill>
                        <a:gsLst>
                          <a:gs pos="2917">
                            <a:schemeClr val="tx1"/>
                          </a:gs>
                          <a:gs pos="30000">
                            <a:schemeClr val="tx1"/>
                          </a:gs>
                        </a:gsLst>
                        <a:lin ang="5400000" scaled="0"/>
                      </a:gradFill>
                      <a:latin typeface="+mj-lt"/>
                    </a:rPr>
                    <a:t>Root management group</a:t>
                  </a:r>
                  <a:endParaRPr lang="en-US" sz="1428">
                    <a:gradFill>
                      <a:gsLst>
                        <a:gs pos="2917">
                          <a:schemeClr val="tx1"/>
                        </a:gs>
                        <a:gs pos="30000">
                          <a:schemeClr val="tx1"/>
                        </a:gs>
                      </a:gsLst>
                      <a:lin ang="5400000" scaled="0"/>
                    </a:gradFill>
                    <a:latin typeface="+mj-lt"/>
                  </a:endParaRPr>
                </a:p>
              </p:txBody>
            </p:sp>
            <p:pic>
              <p:nvPicPr>
                <p:cNvPr id="34" name="Graphic 33">
                  <a:extLst>
                    <a:ext uri="{FF2B5EF4-FFF2-40B4-BE49-F238E27FC236}">
                      <a16:creationId xmlns:a16="http://schemas.microsoft.com/office/drawing/2014/main" id="{1DDC0CF8-80BC-4C68-8C2D-E76CE5B553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25668" y="4058743"/>
                  <a:ext cx="533533" cy="533533"/>
                </a:xfrm>
                <a:prstGeom prst="rect">
                  <a:avLst/>
                </a:prstGeom>
              </p:spPr>
            </p:pic>
          </p:grpSp>
          <p:sp>
            <p:nvSpPr>
              <p:cNvPr id="36" name="TextBox 35">
                <a:extLst>
                  <a:ext uri="{FF2B5EF4-FFF2-40B4-BE49-F238E27FC236}">
                    <a16:creationId xmlns:a16="http://schemas.microsoft.com/office/drawing/2014/main" id="{86ED9393-DA6E-4258-BD18-9C383B8EEC64}"/>
                  </a:ext>
                </a:extLst>
              </p:cNvPr>
              <p:cNvSpPr txBox="1"/>
              <p:nvPr/>
            </p:nvSpPr>
            <p:spPr>
              <a:xfrm>
                <a:off x="4327979" y="4545402"/>
                <a:ext cx="1120321" cy="439479"/>
              </a:xfrm>
              <a:prstGeom prst="rect">
                <a:avLst/>
              </a:prstGeom>
              <a:noFill/>
            </p:spPr>
            <p:txBody>
              <a:bodyPr wrap="square" lIns="0" tIns="0" rIns="0" bIns="0" rtlCol="0">
                <a:spAutoFit/>
              </a:bodyPr>
              <a:lstStyle/>
              <a:p>
                <a:pPr algn="l"/>
                <a:r>
                  <a:rPr lang="en-IN" sz="1428">
                    <a:gradFill>
                      <a:gsLst>
                        <a:gs pos="2917">
                          <a:schemeClr val="tx1"/>
                        </a:gs>
                        <a:gs pos="30000">
                          <a:schemeClr val="tx1"/>
                        </a:gs>
                      </a:gsLst>
                      <a:lin ang="5400000" scaled="0"/>
                    </a:gradFill>
                    <a:latin typeface="+mj-lt"/>
                  </a:rPr>
                  <a:t>Management group</a:t>
                </a:r>
                <a:endParaRPr lang="en-US" sz="1428">
                  <a:gradFill>
                    <a:gsLst>
                      <a:gs pos="2917">
                        <a:schemeClr val="tx1"/>
                      </a:gs>
                      <a:gs pos="30000">
                        <a:schemeClr val="tx1"/>
                      </a:gs>
                    </a:gsLst>
                    <a:lin ang="5400000" scaled="0"/>
                  </a:gradFill>
                  <a:latin typeface="+mj-lt"/>
                </a:endParaRPr>
              </a:p>
            </p:txBody>
          </p:sp>
          <p:pic>
            <p:nvPicPr>
              <p:cNvPr id="37" name="Graphic 36">
                <a:extLst>
                  <a:ext uri="{FF2B5EF4-FFF2-40B4-BE49-F238E27FC236}">
                    <a16:creationId xmlns:a16="http://schemas.microsoft.com/office/drawing/2014/main" id="{3C849749-B810-489B-9388-76B59D6CA5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04640" y="4494079"/>
                <a:ext cx="533533" cy="533533"/>
              </a:xfrm>
              <a:prstGeom prst="rect">
                <a:avLst/>
              </a:prstGeom>
            </p:spPr>
          </p:pic>
          <p:pic>
            <p:nvPicPr>
              <p:cNvPr id="54" name="Picture 53" descr="A picture containing vector graphics&#10;&#10;Description automatically generated">
                <a:extLst>
                  <a:ext uri="{FF2B5EF4-FFF2-40B4-BE49-F238E27FC236}">
                    <a16:creationId xmlns:a16="http://schemas.microsoft.com/office/drawing/2014/main" id="{C280034A-F529-49C3-A181-17E3AB71983A}"/>
                  </a:ext>
                </a:extLst>
              </p:cNvPr>
              <p:cNvPicPr>
                <a:picLocks noChangeAspect="1"/>
              </p:cNvPicPr>
              <p:nvPr/>
            </p:nvPicPr>
            <p:blipFill>
              <a:blip r:embed="rId3"/>
              <a:stretch>
                <a:fillRect/>
              </a:stretch>
            </p:blipFill>
            <p:spPr>
              <a:xfrm>
                <a:off x="5003800" y="3044321"/>
                <a:ext cx="425482" cy="425482"/>
              </a:xfrm>
              <a:prstGeom prst="rect">
                <a:avLst/>
              </a:prstGeom>
            </p:spPr>
          </p:pic>
          <p:sp>
            <p:nvSpPr>
              <p:cNvPr id="55" name="TextBox 54">
                <a:extLst>
                  <a:ext uri="{FF2B5EF4-FFF2-40B4-BE49-F238E27FC236}">
                    <a16:creationId xmlns:a16="http://schemas.microsoft.com/office/drawing/2014/main" id="{4C5B20AA-DB8F-4DA8-96E6-BDA38A07C8A1}"/>
                  </a:ext>
                </a:extLst>
              </p:cNvPr>
              <p:cNvSpPr txBox="1"/>
              <p:nvPr/>
            </p:nvSpPr>
            <p:spPr>
              <a:xfrm>
                <a:off x="5568073" y="2848872"/>
                <a:ext cx="1587501" cy="659219"/>
              </a:xfrm>
              <a:prstGeom prst="rect">
                <a:avLst/>
              </a:prstGeom>
              <a:noFill/>
            </p:spPr>
            <p:txBody>
              <a:bodyPr wrap="square" lIns="0" tIns="0" rIns="0" bIns="0" rtlCol="0">
                <a:spAutoFit/>
              </a:bodyPr>
              <a:lstStyle/>
              <a:p>
                <a:pPr algn="l"/>
                <a:r>
                  <a:rPr lang="en-IN" sz="1428">
                    <a:gradFill>
                      <a:gsLst>
                        <a:gs pos="2917">
                          <a:schemeClr val="tx1"/>
                        </a:gs>
                        <a:gs pos="30000">
                          <a:schemeClr val="tx1"/>
                        </a:gs>
                      </a:gsLst>
                      <a:lin ang="5400000" scaled="0"/>
                    </a:gradFill>
                    <a:latin typeface="+mj-lt"/>
                  </a:rPr>
                  <a:t>Global admin/User access admin (elevated access)</a:t>
                </a:r>
                <a:endParaRPr lang="en-US" sz="1428">
                  <a:gradFill>
                    <a:gsLst>
                      <a:gs pos="2917">
                        <a:schemeClr val="tx1"/>
                      </a:gs>
                      <a:gs pos="30000">
                        <a:schemeClr val="tx1"/>
                      </a:gs>
                    </a:gsLst>
                    <a:lin ang="5400000" scaled="0"/>
                  </a:gradFill>
                  <a:latin typeface="+mj-lt"/>
                </a:endParaRPr>
              </a:p>
            </p:txBody>
          </p:sp>
          <p:sp>
            <p:nvSpPr>
              <p:cNvPr id="59" name="TextBox 58">
                <a:extLst>
                  <a:ext uri="{FF2B5EF4-FFF2-40B4-BE49-F238E27FC236}">
                    <a16:creationId xmlns:a16="http://schemas.microsoft.com/office/drawing/2014/main" id="{5963A65D-236E-4451-AAC2-6DF45FD55AD9}"/>
                  </a:ext>
                </a:extLst>
              </p:cNvPr>
              <p:cNvSpPr txBox="1"/>
              <p:nvPr/>
            </p:nvSpPr>
            <p:spPr>
              <a:xfrm>
                <a:off x="10914855" y="4962072"/>
                <a:ext cx="1099685" cy="439479"/>
              </a:xfrm>
              <a:prstGeom prst="rect">
                <a:avLst/>
              </a:prstGeom>
              <a:noFill/>
            </p:spPr>
            <p:txBody>
              <a:bodyPr wrap="square" lIns="0" tIns="0" rIns="0" bIns="0" rtlCol="0">
                <a:spAutoFit/>
              </a:bodyPr>
              <a:lstStyle/>
              <a:p>
                <a:pPr algn="l"/>
                <a:r>
                  <a:rPr lang="en-IN" sz="1428">
                    <a:gradFill>
                      <a:gsLst>
                        <a:gs pos="2917">
                          <a:schemeClr val="tx1"/>
                        </a:gs>
                        <a:gs pos="30000">
                          <a:schemeClr val="tx1"/>
                        </a:gs>
                      </a:gsLst>
                      <a:lin ang="5400000" scaled="0"/>
                    </a:gradFill>
                    <a:latin typeface="+mj-lt"/>
                  </a:rPr>
                  <a:t>Azure account</a:t>
                </a:r>
                <a:endParaRPr lang="en-US" sz="1428">
                  <a:gradFill>
                    <a:gsLst>
                      <a:gs pos="2917">
                        <a:schemeClr val="tx1"/>
                      </a:gs>
                      <a:gs pos="30000">
                        <a:schemeClr val="tx1"/>
                      </a:gs>
                    </a:gsLst>
                    <a:lin ang="5400000" scaled="0"/>
                  </a:gradFill>
                  <a:latin typeface="+mj-lt"/>
                </a:endParaRPr>
              </a:p>
            </p:txBody>
          </p:sp>
          <p:cxnSp>
            <p:nvCxnSpPr>
              <p:cNvPr id="2051" name="Connector: Elbow 2050">
                <a:extLst>
                  <a:ext uri="{FF2B5EF4-FFF2-40B4-BE49-F238E27FC236}">
                    <a16:creationId xmlns:a16="http://schemas.microsoft.com/office/drawing/2014/main" id="{9F81330D-5626-439F-8F02-6765D011D81F}"/>
                  </a:ext>
                </a:extLst>
              </p:cNvPr>
              <p:cNvCxnSpPr>
                <a:cxnSpLocks/>
                <a:stCxn id="6" idx="2"/>
                <a:endCxn id="22" idx="0"/>
              </p:cNvCxnSpPr>
              <p:nvPr/>
            </p:nvCxnSpPr>
            <p:spPr>
              <a:xfrm rot="16200000" flipH="1">
                <a:off x="2475199" y="2857008"/>
                <a:ext cx="688975" cy="328010"/>
              </a:xfrm>
              <a:prstGeom prst="bentConnector3">
                <a:avLst>
                  <a:gd name="adj1" fmla="val 50000"/>
                </a:avLst>
              </a:prstGeom>
              <a:ln w="381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F79DEABD-187F-487B-BC75-4401CCEEB8DE}"/>
                  </a:ext>
                </a:extLst>
              </p:cNvPr>
              <p:cNvCxnSpPr>
                <a:cxnSpLocks/>
                <a:stCxn id="22" idx="2"/>
                <a:endCxn id="34" idx="1"/>
              </p:cNvCxnSpPr>
              <p:nvPr/>
            </p:nvCxnSpPr>
            <p:spPr>
              <a:xfrm rot="16200000" flipH="1">
                <a:off x="2866081" y="3702850"/>
                <a:ext cx="511669" cy="276449"/>
              </a:xfrm>
              <a:prstGeom prst="bentConnector2">
                <a:avLst/>
              </a:prstGeom>
              <a:ln w="381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216BC84A-3BFF-40F5-A33D-858B2547E820}"/>
                  </a:ext>
                </a:extLst>
              </p:cNvPr>
              <p:cNvCxnSpPr>
                <a:cxnSpLocks/>
                <a:stCxn id="34" idx="2"/>
                <a:endCxn id="37" idx="1"/>
              </p:cNvCxnSpPr>
              <p:nvPr/>
            </p:nvCxnSpPr>
            <p:spPr>
              <a:xfrm rot="16200000" flipH="1">
                <a:off x="3417188" y="4473394"/>
                <a:ext cx="397170" cy="177733"/>
              </a:xfrm>
              <a:prstGeom prst="bentConnector2">
                <a:avLst/>
              </a:prstGeom>
              <a:ln w="381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18BD2D5C-5265-4D95-8A83-0BFB92938BEC}"/>
                  </a:ext>
                </a:extLst>
              </p:cNvPr>
              <p:cNvSpPr/>
              <p:nvPr/>
            </p:nvSpPr>
            <p:spPr bwMode="auto">
              <a:xfrm>
                <a:off x="5715001" y="4318681"/>
                <a:ext cx="4914900" cy="1950357"/>
              </a:xfrm>
              <a:prstGeom prst="roundRect">
                <a:avLst/>
              </a:prstGeom>
              <a:solidFill>
                <a:schemeClr val="bg1"/>
              </a:solidFill>
              <a:ln w="38100">
                <a:solidFill>
                  <a:srgbClr val="B4009F"/>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defTabSz="951028" fontAlgn="base">
                  <a:spcBef>
                    <a:spcPct val="0"/>
                  </a:spcBef>
                  <a:spcAft>
                    <a:spcPct val="0"/>
                  </a:spcAft>
                </a:pPr>
                <a:endParaRPr lang="en-US" sz="1836">
                  <a:solidFill>
                    <a:schemeClr val="tx1"/>
                  </a:solidFill>
                  <a:latin typeface="Consolas" panose="020B0609020204030204" pitchFamily="49" charset="0"/>
                </a:endParaRPr>
              </a:p>
            </p:txBody>
          </p:sp>
          <p:sp>
            <p:nvSpPr>
              <p:cNvPr id="46" name="TextBox 45">
                <a:extLst>
                  <a:ext uri="{FF2B5EF4-FFF2-40B4-BE49-F238E27FC236}">
                    <a16:creationId xmlns:a16="http://schemas.microsoft.com/office/drawing/2014/main" id="{283CFF63-EED4-415C-83EA-E091A4771B38}"/>
                  </a:ext>
                </a:extLst>
              </p:cNvPr>
              <p:cNvSpPr txBox="1"/>
              <p:nvPr/>
            </p:nvSpPr>
            <p:spPr>
              <a:xfrm>
                <a:off x="7925481" y="4653123"/>
                <a:ext cx="1078593" cy="219740"/>
              </a:xfrm>
              <a:prstGeom prst="rect">
                <a:avLst/>
              </a:prstGeom>
              <a:noFill/>
            </p:spPr>
            <p:txBody>
              <a:bodyPr wrap="square" lIns="0" tIns="0" rIns="0" bIns="0" rtlCol="0">
                <a:spAutoFit/>
              </a:bodyPr>
              <a:lstStyle/>
              <a:p>
                <a:pPr algn="l"/>
                <a:r>
                  <a:rPr lang="en-IN" sz="1428">
                    <a:gradFill>
                      <a:gsLst>
                        <a:gs pos="2917">
                          <a:schemeClr val="tx1"/>
                        </a:gs>
                        <a:gs pos="30000">
                          <a:schemeClr val="tx1"/>
                        </a:gs>
                      </a:gsLst>
                      <a:lin ang="5400000" scaled="0"/>
                    </a:gradFill>
                    <a:latin typeface="+mj-lt"/>
                  </a:rPr>
                  <a:t>Subscription</a:t>
                </a:r>
                <a:endParaRPr lang="en-US" sz="1428">
                  <a:gradFill>
                    <a:gsLst>
                      <a:gs pos="2917">
                        <a:schemeClr val="tx1"/>
                      </a:gs>
                      <a:gs pos="30000">
                        <a:schemeClr val="tx1"/>
                      </a:gs>
                    </a:gsLst>
                    <a:lin ang="5400000" scaled="0"/>
                  </a:gradFill>
                  <a:latin typeface="+mj-lt"/>
                </a:endParaRPr>
              </a:p>
            </p:txBody>
          </p:sp>
          <p:pic>
            <p:nvPicPr>
              <p:cNvPr id="48" name="Graphic 47">
                <a:extLst>
                  <a:ext uri="{FF2B5EF4-FFF2-40B4-BE49-F238E27FC236}">
                    <a16:creationId xmlns:a16="http://schemas.microsoft.com/office/drawing/2014/main" id="{ED0FFE98-8817-40F2-88A8-7EDE846A61A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87556" y="4496872"/>
                <a:ext cx="527947" cy="527947"/>
              </a:xfrm>
              <a:prstGeom prst="rect">
                <a:avLst/>
              </a:prstGeom>
            </p:spPr>
          </p:pic>
          <p:grpSp>
            <p:nvGrpSpPr>
              <p:cNvPr id="11" name="Group 10">
                <a:extLst>
                  <a:ext uri="{FF2B5EF4-FFF2-40B4-BE49-F238E27FC236}">
                    <a16:creationId xmlns:a16="http://schemas.microsoft.com/office/drawing/2014/main" id="{6C1CC4AB-C451-4ECA-8FB3-B1217C68E206}"/>
                  </a:ext>
                </a:extLst>
              </p:cNvPr>
              <p:cNvGrpSpPr/>
              <p:nvPr/>
            </p:nvGrpSpPr>
            <p:grpSpPr>
              <a:xfrm>
                <a:off x="7881577" y="4978946"/>
                <a:ext cx="2044154" cy="404040"/>
                <a:chOff x="7970703" y="5372646"/>
                <a:chExt cx="2044154" cy="404040"/>
              </a:xfrm>
            </p:grpSpPr>
            <p:sp>
              <p:nvSpPr>
                <p:cNvPr id="50" name="TextBox 49">
                  <a:extLst>
                    <a:ext uri="{FF2B5EF4-FFF2-40B4-BE49-F238E27FC236}">
                      <a16:creationId xmlns:a16="http://schemas.microsoft.com/office/drawing/2014/main" id="{561F72A4-ECF1-42CA-8150-55D2992DD70D}"/>
                    </a:ext>
                  </a:extLst>
                </p:cNvPr>
                <p:cNvSpPr txBox="1"/>
                <p:nvPr/>
              </p:nvSpPr>
              <p:spPr>
                <a:xfrm>
                  <a:off x="8450035" y="5466944"/>
                  <a:ext cx="1564822" cy="219740"/>
                </a:xfrm>
                <a:prstGeom prst="rect">
                  <a:avLst/>
                </a:prstGeom>
                <a:noFill/>
              </p:spPr>
              <p:txBody>
                <a:bodyPr wrap="square" lIns="0" tIns="0" rIns="0" bIns="0" rtlCol="0">
                  <a:spAutoFit/>
                </a:bodyPr>
                <a:lstStyle/>
                <a:p>
                  <a:pPr algn="l"/>
                  <a:r>
                    <a:rPr lang="en-IN" sz="1428">
                      <a:gradFill>
                        <a:gsLst>
                          <a:gs pos="2917">
                            <a:schemeClr val="tx1"/>
                          </a:gs>
                          <a:gs pos="30000">
                            <a:schemeClr val="tx1"/>
                          </a:gs>
                        </a:gsLst>
                        <a:lin ang="5400000" scaled="0"/>
                      </a:gradFill>
                      <a:latin typeface="+mj-lt"/>
                    </a:rPr>
                    <a:t>Resource group</a:t>
                  </a:r>
                  <a:endParaRPr lang="en-US" sz="1428">
                    <a:gradFill>
                      <a:gsLst>
                        <a:gs pos="2917">
                          <a:schemeClr val="tx1"/>
                        </a:gs>
                        <a:gs pos="30000">
                          <a:schemeClr val="tx1"/>
                        </a:gs>
                      </a:gsLst>
                      <a:lin ang="5400000" scaled="0"/>
                    </a:gradFill>
                    <a:latin typeface="+mj-lt"/>
                  </a:endParaRPr>
                </a:p>
              </p:txBody>
            </p:sp>
            <p:pic>
              <p:nvPicPr>
                <p:cNvPr id="52" name="Graphic 51">
                  <a:extLst>
                    <a:ext uri="{FF2B5EF4-FFF2-40B4-BE49-F238E27FC236}">
                      <a16:creationId xmlns:a16="http://schemas.microsoft.com/office/drawing/2014/main" id="{D1DA51C3-094F-4F21-96CB-9BB1EAED7F5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70703" y="5372646"/>
                  <a:ext cx="404040" cy="404040"/>
                </a:xfrm>
                <a:prstGeom prst="rect">
                  <a:avLst/>
                </a:prstGeom>
              </p:spPr>
            </p:pic>
          </p:grpSp>
          <p:cxnSp>
            <p:nvCxnSpPr>
              <p:cNvPr id="14" name="Straight Connector 13">
                <a:extLst>
                  <a:ext uri="{FF2B5EF4-FFF2-40B4-BE49-F238E27FC236}">
                    <a16:creationId xmlns:a16="http://schemas.microsoft.com/office/drawing/2014/main" id="{5837AD98-23E6-48FD-B41A-6DEB858EF95D}"/>
                  </a:ext>
                </a:extLst>
              </p:cNvPr>
              <p:cNvCxnSpPr>
                <a:cxnSpLocks/>
                <a:stCxn id="46" idx="3"/>
              </p:cNvCxnSpPr>
              <p:nvPr/>
            </p:nvCxnSpPr>
            <p:spPr>
              <a:xfrm flipV="1">
                <a:off x="9004074" y="4760845"/>
                <a:ext cx="1823583" cy="2148"/>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AD0892AF-5B4D-415C-9C4F-1AC776183806}"/>
                  </a:ext>
                </a:extLst>
              </p:cNvPr>
              <p:cNvCxnSpPr>
                <a:cxnSpLocks/>
                <a:stCxn id="48" idx="2"/>
                <a:endCxn id="52" idx="1"/>
              </p:cNvCxnSpPr>
              <p:nvPr/>
            </p:nvCxnSpPr>
            <p:spPr>
              <a:xfrm rot="16200000" flipH="1">
                <a:off x="7688480" y="4987868"/>
                <a:ext cx="156147" cy="230047"/>
              </a:xfrm>
              <a:prstGeom prst="bentConnector2">
                <a:avLst/>
              </a:prstGeom>
              <a:ln w="381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83CB5F39-7340-40E0-90CD-CDE16B40D642}"/>
                  </a:ext>
                </a:extLst>
              </p:cNvPr>
              <p:cNvCxnSpPr>
                <a:cxnSpLocks/>
                <a:stCxn id="52" idx="2"/>
              </p:cNvCxnSpPr>
              <p:nvPr/>
            </p:nvCxnSpPr>
            <p:spPr>
              <a:xfrm rot="16200000" flipH="1">
                <a:off x="8017571" y="5449012"/>
                <a:ext cx="430683" cy="298630"/>
              </a:xfrm>
              <a:prstGeom prst="bentConnector2">
                <a:avLst/>
              </a:prstGeom>
              <a:ln w="381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061" name="Group 2060">
                <a:extLst>
                  <a:ext uri="{FF2B5EF4-FFF2-40B4-BE49-F238E27FC236}">
                    <a16:creationId xmlns:a16="http://schemas.microsoft.com/office/drawing/2014/main" id="{4045BC2A-602C-4643-A82E-A1152848FC92}"/>
                  </a:ext>
                </a:extLst>
              </p:cNvPr>
              <p:cNvGrpSpPr/>
              <p:nvPr/>
            </p:nvGrpSpPr>
            <p:grpSpPr>
              <a:xfrm>
                <a:off x="8318727" y="5630078"/>
                <a:ext cx="2969986" cy="364323"/>
                <a:chOff x="4994728" y="6671478"/>
                <a:chExt cx="2969986" cy="364323"/>
              </a:xfrm>
            </p:grpSpPr>
            <p:grpSp>
              <p:nvGrpSpPr>
                <p:cNvPr id="12" name="Group 11">
                  <a:extLst>
                    <a:ext uri="{FF2B5EF4-FFF2-40B4-BE49-F238E27FC236}">
                      <a16:creationId xmlns:a16="http://schemas.microsoft.com/office/drawing/2014/main" id="{D2AE17B1-0BA5-4A71-B48F-894322EBFD64}"/>
                    </a:ext>
                  </a:extLst>
                </p:cNvPr>
                <p:cNvGrpSpPr/>
                <p:nvPr/>
              </p:nvGrpSpPr>
              <p:grpSpPr>
                <a:xfrm>
                  <a:off x="4994728" y="6671478"/>
                  <a:ext cx="1364228" cy="364323"/>
                  <a:chOff x="7634514" y="5845977"/>
                  <a:chExt cx="2351429" cy="627959"/>
                </a:xfrm>
              </p:grpSpPr>
              <p:pic>
                <p:nvPicPr>
                  <p:cNvPr id="2052" name="Graphic 2051">
                    <a:extLst>
                      <a:ext uri="{FF2B5EF4-FFF2-40B4-BE49-F238E27FC236}">
                        <a16:creationId xmlns:a16="http://schemas.microsoft.com/office/drawing/2014/main" id="{E793C178-1389-42B0-9590-0B187EAA98E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634514" y="5863730"/>
                    <a:ext cx="597384" cy="597384"/>
                  </a:xfrm>
                  <a:prstGeom prst="rect">
                    <a:avLst/>
                  </a:prstGeom>
                </p:spPr>
              </p:pic>
              <p:pic>
                <p:nvPicPr>
                  <p:cNvPr id="2054" name="Graphic 2053">
                    <a:extLst>
                      <a:ext uri="{FF2B5EF4-FFF2-40B4-BE49-F238E27FC236}">
                        <a16:creationId xmlns:a16="http://schemas.microsoft.com/office/drawing/2014/main" id="{381D129F-F99F-4004-8896-8E702D5D659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478776" y="5846256"/>
                    <a:ext cx="627480" cy="627480"/>
                  </a:xfrm>
                  <a:prstGeom prst="rect">
                    <a:avLst/>
                  </a:prstGeom>
                </p:spPr>
              </p:pic>
              <p:pic>
                <p:nvPicPr>
                  <p:cNvPr id="43" name="Graphic 42">
                    <a:extLst>
                      <a:ext uri="{FF2B5EF4-FFF2-40B4-BE49-F238E27FC236}">
                        <a16:creationId xmlns:a16="http://schemas.microsoft.com/office/drawing/2014/main" id="{3FC787F2-78BA-4535-A4AF-C4443E4F58B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357984" y="5845977"/>
                    <a:ext cx="627959" cy="627959"/>
                  </a:xfrm>
                  <a:prstGeom prst="rect">
                    <a:avLst/>
                  </a:prstGeom>
                </p:spPr>
              </p:pic>
            </p:grpSp>
            <p:sp>
              <p:nvSpPr>
                <p:cNvPr id="53" name="TextBox 52">
                  <a:extLst>
                    <a:ext uri="{FF2B5EF4-FFF2-40B4-BE49-F238E27FC236}">
                      <a16:creationId xmlns:a16="http://schemas.microsoft.com/office/drawing/2014/main" id="{E6B06B35-38D3-4C6E-B4AE-1EC01B96D52E}"/>
                    </a:ext>
                  </a:extLst>
                </p:cNvPr>
                <p:cNvSpPr txBox="1"/>
                <p:nvPr/>
              </p:nvSpPr>
              <p:spPr>
                <a:xfrm>
                  <a:off x="6399892" y="6749644"/>
                  <a:ext cx="1564822" cy="219740"/>
                </a:xfrm>
                <a:prstGeom prst="rect">
                  <a:avLst/>
                </a:prstGeom>
                <a:noFill/>
              </p:spPr>
              <p:txBody>
                <a:bodyPr wrap="square" lIns="0" tIns="0" rIns="0" bIns="0" rtlCol="0">
                  <a:spAutoFit/>
                </a:bodyPr>
                <a:lstStyle/>
                <a:p>
                  <a:pPr algn="l"/>
                  <a:r>
                    <a:rPr lang="en-IN" sz="1428">
                      <a:gradFill>
                        <a:gsLst>
                          <a:gs pos="2917">
                            <a:schemeClr val="tx1"/>
                          </a:gs>
                          <a:gs pos="30000">
                            <a:schemeClr val="tx1"/>
                          </a:gs>
                        </a:gsLst>
                        <a:lin ang="5400000" scaled="0"/>
                      </a:gradFill>
                      <a:latin typeface="+mj-lt"/>
                    </a:rPr>
                    <a:t>Resource</a:t>
                  </a:r>
                  <a:endParaRPr lang="en-US" sz="1428">
                    <a:gradFill>
                      <a:gsLst>
                        <a:gs pos="2917">
                          <a:schemeClr val="tx1"/>
                        </a:gs>
                        <a:gs pos="30000">
                          <a:schemeClr val="tx1"/>
                        </a:gs>
                      </a:gsLst>
                      <a:lin ang="5400000" scaled="0"/>
                    </a:gradFill>
                    <a:latin typeface="+mj-lt"/>
                  </a:endParaRPr>
                </a:p>
              </p:txBody>
            </p:sp>
          </p:grpSp>
          <p:cxnSp>
            <p:nvCxnSpPr>
              <p:cNvPr id="97" name="Straight Connector 96">
                <a:extLst>
                  <a:ext uri="{FF2B5EF4-FFF2-40B4-BE49-F238E27FC236}">
                    <a16:creationId xmlns:a16="http://schemas.microsoft.com/office/drawing/2014/main" id="{A7B330A4-665E-4AD7-A8A6-744482E92145}"/>
                  </a:ext>
                </a:extLst>
              </p:cNvPr>
              <p:cNvCxnSpPr>
                <a:cxnSpLocks/>
              </p:cNvCxnSpPr>
              <p:nvPr/>
            </p:nvCxnSpPr>
            <p:spPr>
              <a:xfrm flipV="1">
                <a:off x="3260141" y="3429000"/>
                <a:ext cx="1654759" cy="1882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346BCCB-B3AD-4952-8837-A54CD94CC539}"/>
                  </a:ext>
                </a:extLst>
              </p:cNvPr>
              <p:cNvCxnSpPr>
                <a:cxnSpLocks/>
              </p:cNvCxnSpPr>
              <p:nvPr/>
            </p:nvCxnSpPr>
            <p:spPr>
              <a:xfrm flipH="1">
                <a:off x="2451100" y="3276600"/>
                <a:ext cx="165100" cy="29210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1487B7B-6F21-4500-9161-216342B1CF8C}"/>
                  </a:ext>
                </a:extLst>
              </p:cNvPr>
              <p:cNvCxnSpPr/>
              <p:nvPr/>
            </p:nvCxnSpPr>
            <p:spPr>
              <a:xfrm>
                <a:off x="5500914" y="4644571"/>
                <a:ext cx="1886857" cy="0"/>
              </a:xfrm>
              <a:prstGeom prst="line">
                <a:avLst/>
              </a:prstGeom>
              <a:ln w="381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0" name="Freeform 38">
                <a:extLst>
                  <a:ext uri="{FF2B5EF4-FFF2-40B4-BE49-F238E27FC236}">
                    <a16:creationId xmlns:a16="http://schemas.microsoft.com/office/drawing/2014/main" id="{9FF459FF-3939-4F6D-AD10-55C9B3F6E07A}"/>
                  </a:ext>
                </a:extLst>
              </p:cNvPr>
              <p:cNvSpPr>
                <a:spLocks/>
              </p:cNvSpPr>
              <p:nvPr/>
            </p:nvSpPr>
            <p:spPr bwMode="auto">
              <a:xfrm>
                <a:off x="10807997" y="4235338"/>
                <a:ext cx="1112766" cy="731702"/>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a:solidFill>
                  <a:schemeClr val="tx1">
                    <a:lumMod val="25000"/>
                    <a:lumOff val="75000"/>
                  </a:schemeClr>
                </a:solidFill>
              </a:ln>
            </p:spPr>
            <p:txBody>
              <a:bodyPr vert="horz" wrap="square" lIns="93247" tIns="46623" rIns="93247" bIns="46623" numCol="1" anchor="t" anchorCtr="0" compatLnSpc="1">
                <a:prstTxWarp prst="textNoShape">
                  <a:avLst/>
                </a:prstTxWarp>
              </a:bodyPr>
              <a:lstStyle/>
              <a:p>
                <a:pPr defTabSz="932418">
                  <a:defRPr/>
                </a:pPr>
                <a:endParaRPr lang="en-US" sz="1836" kern="0">
                  <a:solidFill>
                    <a:sysClr val="windowText" lastClr="000000"/>
                  </a:solidFill>
                </a:endParaRPr>
              </a:p>
            </p:txBody>
          </p:sp>
          <p:pic>
            <p:nvPicPr>
              <p:cNvPr id="61" name="Picture 2" descr="https://azure.microsoft.com/svghandler/preview/?width=600&amp;amp;height=315">
                <a:extLst>
                  <a:ext uri="{FF2B5EF4-FFF2-40B4-BE49-F238E27FC236}">
                    <a16:creationId xmlns:a16="http://schemas.microsoft.com/office/drawing/2014/main" id="{42B5A8DF-99A2-4DE6-A2C2-1336818E3DE3}"/>
                  </a:ext>
                </a:extLst>
              </p:cNvPr>
              <p:cNvPicPr>
                <a:picLocks noChangeAspect="1" noChangeArrowheads="1"/>
              </p:cNvPicPr>
              <p:nvPr/>
            </p:nvPicPr>
            <p:blipFill>
              <a:blip r:embed="rId18" cstate="hqprint">
                <a:extLst>
                  <a:ext uri="{28A0092B-C50C-407E-A947-70E740481C1C}">
                    <a14:useLocalDpi xmlns:a14="http://schemas.microsoft.com/office/drawing/2010/main"/>
                  </a:ext>
                </a:extLst>
              </a:blip>
              <a:srcRect/>
              <a:stretch>
                <a:fillRect/>
              </a:stretch>
            </p:blipFill>
            <p:spPr bwMode="auto">
              <a:xfrm>
                <a:off x="11134765" y="4465348"/>
                <a:ext cx="474623" cy="373370"/>
              </a:xfrm>
              <a:prstGeom prst="rect">
                <a:avLst/>
              </a:prstGeom>
              <a:noFill/>
              <a:ln>
                <a:noFill/>
              </a:ln>
              <a:extLst>
                <a:ext uri="{909E8E84-426E-40DD-AFC4-6F175D3DCCD1}">
                  <a14:hiddenFill xmlns:a14="http://schemas.microsoft.com/office/drawing/2010/main">
                    <a:solidFill>
                      <a:srgbClr val="FFFFFF"/>
                    </a:solidFill>
                  </a14:hiddenFill>
                </a:ext>
              </a:extLst>
            </p:spPr>
          </p:pic>
        </p:grpSp>
        <p:pic>
          <p:nvPicPr>
            <p:cNvPr id="58" name="Picture 57" descr="A picture containing vector graphics&#10;&#10;Description automatically generated">
              <a:extLst>
                <a:ext uri="{FF2B5EF4-FFF2-40B4-BE49-F238E27FC236}">
                  <a16:creationId xmlns:a16="http://schemas.microsoft.com/office/drawing/2014/main" id="{6E88E16F-31DB-48E9-86C4-1B051D2A6601}"/>
                </a:ext>
              </a:extLst>
            </p:cNvPr>
            <p:cNvPicPr>
              <a:picLocks noChangeAspect="1"/>
            </p:cNvPicPr>
            <p:nvPr/>
          </p:nvPicPr>
          <p:blipFill>
            <a:blip r:embed="rId3"/>
            <a:stretch>
              <a:fillRect/>
            </a:stretch>
          </p:blipFill>
          <p:spPr>
            <a:xfrm>
              <a:off x="5925652" y="4750304"/>
              <a:ext cx="425482" cy="425482"/>
            </a:xfrm>
            <a:prstGeom prst="rect">
              <a:avLst/>
            </a:prstGeom>
          </p:spPr>
        </p:pic>
        <p:sp>
          <p:nvSpPr>
            <p:cNvPr id="62" name="TextBox 61">
              <a:extLst>
                <a:ext uri="{FF2B5EF4-FFF2-40B4-BE49-F238E27FC236}">
                  <a16:creationId xmlns:a16="http://schemas.microsoft.com/office/drawing/2014/main" id="{69073EA2-5D83-45DA-8A72-636B1C92B8CA}"/>
                </a:ext>
              </a:extLst>
            </p:cNvPr>
            <p:cNvSpPr txBox="1"/>
            <p:nvPr/>
          </p:nvSpPr>
          <p:spPr>
            <a:xfrm>
              <a:off x="6503533" y="4778879"/>
              <a:ext cx="1419225" cy="439479"/>
            </a:xfrm>
            <a:prstGeom prst="rect">
              <a:avLst/>
            </a:prstGeom>
            <a:noFill/>
          </p:spPr>
          <p:txBody>
            <a:bodyPr wrap="square" lIns="0" tIns="0" rIns="0" bIns="0" rtlCol="0">
              <a:spAutoFit/>
            </a:bodyPr>
            <a:lstStyle/>
            <a:p>
              <a:pPr algn="l"/>
              <a:r>
                <a:rPr lang="en-IN" sz="1428">
                  <a:gradFill>
                    <a:gsLst>
                      <a:gs pos="2917">
                        <a:schemeClr val="tx1"/>
                      </a:gs>
                      <a:gs pos="30000">
                        <a:schemeClr val="tx1"/>
                      </a:gs>
                    </a:gsLst>
                    <a:lin ang="5400000" scaled="0"/>
                  </a:gradFill>
                  <a:latin typeface="+mj-lt"/>
                </a:rPr>
                <a:t>Azure RBAC</a:t>
              </a:r>
            </a:p>
            <a:p>
              <a:pPr algn="l"/>
              <a:r>
                <a:rPr lang="en-IN" sz="1428">
                  <a:gradFill>
                    <a:gsLst>
                      <a:gs pos="2917">
                        <a:schemeClr val="tx1"/>
                      </a:gs>
                      <a:gs pos="30000">
                        <a:schemeClr val="tx1"/>
                      </a:gs>
                    </a:gsLst>
                    <a:lin ang="5400000" scaled="0"/>
                  </a:gradFill>
                  <a:latin typeface="+mj-lt"/>
                </a:rPr>
                <a:t>roles</a:t>
              </a:r>
              <a:endParaRPr lang="en-US" sz="1428">
                <a:gradFill>
                  <a:gsLst>
                    <a:gs pos="2917">
                      <a:schemeClr val="tx1"/>
                    </a:gs>
                    <a:gs pos="30000">
                      <a:schemeClr val="tx1"/>
                    </a:gs>
                  </a:gsLst>
                  <a:lin ang="5400000" scaled="0"/>
                </a:gradFill>
                <a:latin typeface="+mj-lt"/>
              </a:endParaRPr>
            </a:p>
          </p:txBody>
        </p:sp>
        <p:sp>
          <p:nvSpPr>
            <p:cNvPr id="63" name="TextBox 62">
              <a:extLst>
                <a:ext uri="{FF2B5EF4-FFF2-40B4-BE49-F238E27FC236}">
                  <a16:creationId xmlns:a16="http://schemas.microsoft.com/office/drawing/2014/main" id="{3CCBEFBF-188B-4406-A681-84B4B0761D29}"/>
                </a:ext>
              </a:extLst>
            </p:cNvPr>
            <p:cNvSpPr txBox="1"/>
            <p:nvPr/>
          </p:nvSpPr>
          <p:spPr>
            <a:xfrm>
              <a:off x="5893933" y="5245604"/>
              <a:ext cx="1514022" cy="941925"/>
            </a:xfrm>
            <a:prstGeom prst="rect">
              <a:avLst/>
            </a:prstGeom>
            <a:noFill/>
          </p:spPr>
          <p:txBody>
            <a:bodyPr wrap="square" lIns="0" tIns="0" rIns="0" bIns="0" rtlCol="0">
              <a:spAutoFit/>
            </a:bodyPr>
            <a:lstStyle/>
            <a:p>
              <a:pPr algn="l"/>
              <a:r>
                <a:rPr lang="en-IN" sz="1224">
                  <a:gradFill>
                    <a:gsLst>
                      <a:gs pos="2917">
                        <a:schemeClr val="tx1"/>
                      </a:gs>
                      <a:gs pos="30000">
                        <a:schemeClr val="tx1"/>
                      </a:gs>
                    </a:gsLst>
                    <a:lin ang="5400000" scaled="0"/>
                  </a:gradFill>
                </a:rPr>
                <a:t>Owner</a:t>
              </a:r>
            </a:p>
            <a:p>
              <a:pPr algn="l"/>
              <a:r>
                <a:rPr lang="en-IN" sz="1224">
                  <a:gradFill>
                    <a:gsLst>
                      <a:gs pos="2917">
                        <a:schemeClr val="tx1"/>
                      </a:gs>
                      <a:gs pos="30000">
                        <a:schemeClr val="tx1"/>
                      </a:gs>
                    </a:gsLst>
                    <a:lin ang="5400000" scaled="0"/>
                  </a:gradFill>
                </a:rPr>
                <a:t>Contributor</a:t>
              </a:r>
            </a:p>
            <a:p>
              <a:pPr algn="l"/>
              <a:r>
                <a:rPr lang="en-IN" sz="1224">
                  <a:gradFill>
                    <a:gsLst>
                      <a:gs pos="2917">
                        <a:schemeClr val="tx1"/>
                      </a:gs>
                      <a:gs pos="30000">
                        <a:schemeClr val="tx1"/>
                      </a:gs>
                    </a:gsLst>
                    <a:lin ang="5400000" scaled="0"/>
                  </a:gradFill>
                </a:rPr>
                <a:t>Reader</a:t>
              </a:r>
            </a:p>
            <a:p>
              <a:pPr algn="l"/>
              <a:r>
                <a:rPr lang="en-IN" sz="1224">
                  <a:gradFill>
                    <a:gsLst>
                      <a:gs pos="2917">
                        <a:schemeClr val="tx1"/>
                      </a:gs>
                      <a:gs pos="30000">
                        <a:schemeClr val="tx1"/>
                      </a:gs>
                    </a:gsLst>
                    <a:lin ang="5400000" scaled="0"/>
                  </a:gradFill>
                </a:rPr>
                <a:t>User access admin</a:t>
              </a:r>
            </a:p>
            <a:p>
              <a:pPr algn="l"/>
              <a:r>
                <a:rPr lang="en-IN" sz="1224">
                  <a:gradFill>
                    <a:gsLst>
                      <a:gs pos="2917">
                        <a:schemeClr val="tx1"/>
                      </a:gs>
                      <a:gs pos="30000">
                        <a:schemeClr val="tx1"/>
                      </a:gs>
                    </a:gsLst>
                    <a:lin ang="5400000" scaled="0"/>
                  </a:gradFill>
                </a:rPr>
                <a:t>…</a:t>
              </a:r>
              <a:endParaRPr lang="en-US" sz="1224">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20754343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38EEFF-7D0E-7541-BEA8-01DC84FFB058}"/>
              </a:ext>
            </a:extLst>
          </p:cNvPr>
          <p:cNvSpPr>
            <a:spLocks noGrp="1"/>
          </p:cNvSpPr>
          <p:nvPr>
            <p:ph type="title"/>
          </p:nvPr>
        </p:nvSpPr>
        <p:spPr/>
        <p:txBody>
          <a:bodyPr/>
          <a:lstStyle/>
          <a:p>
            <a:r>
              <a:rPr lang="en-US" dirty="0"/>
              <a:t>Demonstration: Add an Azure Role Assignment</a:t>
            </a:r>
          </a:p>
        </p:txBody>
      </p:sp>
      <p:sp>
        <p:nvSpPr>
          <p:cNvPr id="5" name="Text Placeholder 4">
            <a:extLst>
              <a:ext uri="{FF2B5EF4-FFF2-40B4-BE49-F238E27FC236}">
                <a16:creationId xmlns:a16="http://schemas.microsoft.com/office/drawing/2014/main" id="{247B9803-7607-B647-9C54-0A9DF76C5399}"/>
              </a:ext>
            </a:extLst>
          </p:cNvPr>
          <p:cNvSpPr>
            <a:spLocks noGrp="1"/>
          </p:cNvSpPr>
          <p:nvPr>
            <p:ph type="body" sz="quarter" idx="15"/>
          </p:nvPr>
        </p:nvSpPr>
        <p:spPr>
          <a:xfrm>
            <a:off x="451338" y="4436713"/>
            <a:ext cx="5521944" cy="800219"/>
          </a:xfrm>
        </p:spPr>
        <p:txBody>
          <a:bodyPr/>
          <a:lstStyle/>
          <a:p>
            <a:pPr marL="342900" indent="-342900">
              <a:buFont typeface="Arial" panose="020B0604020202020204" pitchFamily="34" charset="0"/>
              <a:buChar char="•"/>
            </a:pPr>
            <a:r>
              <a:rPr lang="pl-PL" sz="2000" dirty="0" err="1"/>
              <a:t>What</a:t>
            </a:r>
            <a:r>
              <a:rPr lang="pl-PL" sz="2000" dirty="0"/>
              <a:t> </a:t>
            </a:r>
            <a:r>
              <a:rPr lang="pl-PL" sz="2000" dirty="0" err="1"/>
              <a:t>roles</a:t>
            </a:r>
            <a:r>
              <a:rPr lang="pl-PL" sz="2000" dirty="0"/>
              <a:t> </a:t>
            </a:r>
            <a:r>
              <a:rPr lang="pl-PL" sz="2000" dirty="0" err="1"/>
              <a:t>depending</a:t>
            </a:r>
            <a:r>
              <a:rPr lang="pl-PL" sz="2000" dirty="0"/>
              <a:t> on environment </a:t>
            </a:r>
            <a:r>
              <a:rPr lang="pl-PL" sz="2000" dirty="0" err="1"/>
              <a:t>should</a:t>
            </a:r>
            <a:r>
              <a:rPr lang="pl-PL" sz="2000" dirty="0"/>
              <a:t> be </a:t>
            </a:r>
            <a:r>
              <a:rPr lang="pl-PL" sz="2000" dirty="0" err="1"/>
              <a:t>assigned</a:t>
            </a:r>
            <a:r>
              <a:rPr lang="pl-PL" sz="2000" dirty="0"/>
              <a:t> to DevOps / </a:t>
            </a:r>
            <a:r>
              <a:rPr lang="pl-PL" sz="2000" dirty="0" err="1"/>
              <a:t>Dev</a:t>
            </a:r>
            <a:r>
              <a:rPr lang="pl-PL" sz="2000" dirty="0"/>
              <a:t> / </a:t>
            </a:r>
            <a:r>
              <a:rPr lang="pl-PL" sz="2000" dirty="0" err="1"/>
              <a:t>AppSupport</a:t>
            </a:r>
            <a:endParaRPr lang="en-US" sz="2000" dirty="0"/>
          </a:p>
        </p:txBody>
      </p:sp>
    </p:spTree>
    <p:extLst>
      <p:ext uri="{BB962C8B-B14F-4D97-AF65-F5344CB8AC3E}">
        <p14:creationId xmlns:p14="http://schemas.microsoft.com/office/powerpoint/2010/main" val="55175323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br>
              <a:rPr lang="en-US" b="1" dirty="0"/>
            </a:br>
            <a:r>
              <a:rPr lang="en-US" b="1" dirty="0"/>
              <a:t>Implement and Configure an Azure Policy</a:t>
            </a:r>
          </a:p>
        </p:txBody>
      </p:sp>
      <p:pic>
        <p:nvPicPr>
          <p:cNvPr id="2" name="Graphic 1">
            <a:extLst>
              <a:ext uri="{FF2B5EF4-FFF2-40B4-BE49-F238E27FC236}">
                <a16:creationId xmlns:a16="http://schemas.microsoft.com/office/drawing/2014/main" id="{79D71AF1-02B8-42E8-9727-26308B1E8E3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29917" y="4873806"/>
            <a:ext cx="3129139" cy="2020417"/>
          </a:xfrm>
          <a:prstGeom prst="rect">
            <a:avLst/>
          </a:prstGeom>
        </p:spPr>
      </p:pic>
    </p:spTree>
    <p:extLst>
      <p:ext uri="{BB962C8B-B14F-4D97-AF65-F5344CB8AC3E}">
        <p14:creationId xmlns:p14="http://schemas.microsoft.com/office/powerpoint/2010/main" val="9582531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229340"/>
            <a:ext cx="9572625" cy="4647426"/>
          </a:xfrm>
        </p:spPr>
        <p:txBody>
          <a:bodyPr/>
          <a:lstStyle/>
          <a:p>
            <a:pPr>
              <a:spcAft>
                <a:spcPts val="600"/>
              </a:spcAft>
            </a:pPr>
            <a:r>
              <a:rPr lang="en-US" sz="2400" dirty="0">
                <a:latin typeface="+mj-lt"/>
              </a:rPr>
              <a:t>How are Azure Policy and RBAC different</a:t>
            </a:r>
          </a:p>
          <a:p>
            <a:pPr>
              <a:spcAft>
                <a:spcPts val="600"/>
              </a:spcAft>
            </a:pPr>
            <a:r>
              <a:rPr lang="en-US" sz="2400" dirty="0">
                <a:latin typeface="+mj-lt"/>
              </a:rPr>
              <a:t>Applying a policy</a:t>
            </a:r>
          </a:p>
          <a:p>
            <a:pPr marL="571500" lvl="1" indent="-342900">
              <a:spcAft>
                <a:spcPts val="600"/>
              </a:spcAft>
              <a:buFont typeface="Arial" panose="020B0604020202020204" pitchFamily="34" charset="0"/>
              <a:buChar char="•"/>
            </a:pPr>
            <a:r>
              <a:rPr lang="en-US" sz="2400" dirty="0">
                <a:latin typeface="+mj-lt"/>
              </a:rPr>
              <a:t>Create a policy definition</a:t>
            </a:r>
          </a:p>
          <a:p>
            <a:pPr marL="571500" lvl="1" indent="-342900">
              <a:spcAft>
                <a:spcPts val="600"/>
              </a:spcAft>
              <a:buFont typeface="Arial" panose="020B0604020202020204" pitchFamily="34" charset="0"/>
              <a:buChar char="•"/>
            </a:pPr>
            <a:r>
              <a:rPr lang="en-US" sz="2400" dirty="0">
                <a:latin typeface="+mj-lt"/>
              </a:rPr>
              <a:t>Assign a definition to a scope of resources</a:t>
            </a:r>
          </a:p>
          <a:p>
            <a:pPr marL="571500" lvl="1" indent="-342900">
              <a:spcAft>
                <a:spcPts val="600"/>
              </a:spcAft>
              <a:buFont typeface="Arial" panose="020B0604020202020204" pitchFamily="34" charset="0"/>
              <a:buChar char="•"/>
            </a:pPr>
            <a:r>
              <a:rPr lang="en-US" sz="2400" dirty="0">
                <a:latin typeface="+mj-lt"/>
              </a:rPr>
              <a:t>View policy evaluation results</a:t>
            </a:r>
          </a:p>
          <a:p>
            <a:pPr>
              <a:spcAft>
                <a:spcPts val="600"/>
              </a:spcAft>
            </a:pPr>
            <a:r>
              <a:rPr lang="en-US" sz="2400" dirty="0">
                <a:latin typeface="+mj-lt"/>
              </a:rPr>
              <a:t>What is a policy definition?</a:t>
            </a:r>
          </a:p>
          <a:p>
            <a:pPr marL="571500" lvl="1" indent="-342900">
              <a:spcAft>
                <a:spcPts val="600"/>
              </a:spcAft>
              <a:buFont typeface="Arial" panose="020B0604020202020204" pitchFamily="34" charset="0"/>
              <a:buChar char="•"/>
            </a:pPr>
            <a:r>
              <a:rPr lang="en-US" sz="2400" dirty="0">
                <a:latin typeface="+mj-lt"/>
              </a:rPr>
              <a:t>Allowed storage account SKUs</a:t>
            </a:r>
          </a:p>
          <a:p>
            <a:pPr marL="571500" lvl="1" indent="-342900">
              <a:spcAft>
                <a:spcPts val="600"/>
              </a:spcAft>
              <a:buFont typeface="Arial" panose="020B0604020202020204" pitchFamily="34" charset="0"/>
              <a:buChar char="•"/>
            </a:pPr>
            <a:r>
              <a:rPr lang="en-US" sz="2400" dirty="0">
                <a:latin typeface="+mj-lt"/>
              </a:rPr>
              <a:t>Allowed resource type</a:t>
            </a:r>
          </a:p>
          <a:p>
            <a:pPr marL="571500" lvl="1" indent="-342900">
              <a:spcAft>
                <a:spcPts val="600"/>
              </a:spcAft>
              <a:buFont typeface="Arial" panose="020B0604020202020204" pitchFamily="34" charset="0"/>
              <a:buChar char="•"/>
            </a:pPr>
            <a:r>
              <a:rPr lang="en-US" sz="2400" dirty="0">
                <a:latin typeface="+mj-lt"/>
              </a:rPr>
              <a:t>Allowed locations</a:t>
            </a:r>
          </a:p>
          <a:p>
            <a:pPr marL="571500" lvl="1" indent="-342900">
              <a:spcAft>
                <a:spcPts val="600"/>
              </a:spcAft>
              <a:buFont typeface="Arial" panose="020B0604020202020204" pitchFamily="34" charset="0"/>
              <a:buChar char="•"/>
            </a:pPr>
            <a:r>
              <a:rPr lang="en-US" sz="2400" dirty="0">
                <a:latin typeface="+mj-lt"/>
              </a:rPr>
              <a:t>Allowed virtual machine SKUs</a:t>
            </a:r>
          </a:p>
          <a:p>
            <a:pPr marL="571500" lvl="1" indent="-342900">
              <a:spcAft>
                <a:spcPts val="600"/>
              </a:spcAft>
              <a:buFont typeface="Arial" panose="020B0604020202020204" pitchFamily="34" charset="0"/>
              <a:buChar char="•"/>
            </a:pPr>
            <a:r>
              <a:rPr lang="en-US" sz="2400" dirty="0">
                <a:latin typeface="+mj-lt"/>
              </a:rPr>
              <a:t>Not allowed resource types</a:t>
            </a:r>
          </a:p>
        </p:txBody>
      </p:sp>
      <p:sp>
        <p:nvSpPr>
          <p:cNvPr id="3" name="Title 2">
            <a:extLst>
              <a:ext uri="{FF2B5EF4-FFF2-40B4-BE49-F238E27FC236}">
                <a16:creationId xmlns:a16="http://schemas.microsoft.com/office/drawing/2014/main" id="{846AE81A-F7B6-4300-A7D9-9BE644DF662D}"/>
              </a:ext>
            </a:extLst>
          </p:cNvPr>
          <p:cNvSpPr>
            <a:spLocks noGrp="1"/>
          </p:cNvSpPr>
          <p:nvPr>
            <p:ph type="title"/>
          </p:nvPr>
        </p:nvSpPr>
        <p:spPr>
          <a:xfrm>
            <a:off x="399823" y="572907"/>
            <a:ext cx="11533187" cy="410369"/>
          </a:xfrm>
        </p:spPr>
        <p:txBody>
          <a:bodyPr/>
          <a:lstStyle/>
          <a:p>
            <a:r>
              <a:rPr lang="en-US" b="1" dirty="0"/>
              <a:t>Azure Policy Overview (1 of 2)</a:t>
            </a:r>
          </a:p>
        </p:txBody>
      </p:sp>
    </p:spTree>
    <p:extLst>
      <p:ext uri="{BB962C8B-B14F-4D97-AF65-F5344CB8AC3E}">
        <p14:creationId xmlns:p14="http://schemas.microsoft.com/office/powerpoint/2010/main" val="223417809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6AE81A-F7B6-4300-A7D9-9BE644DF662D}"/>
              </a:ext>
            </a:extLst>
          </p:cNvPr>
          <p:cNvSpPr>
            <a:spLocks noGrp="1"/>
          </p:cNvSpPr>
          <p:nvPr>
            <p:ph type="title"/>
          </p:nvPr>
        </p:nvSpPr>
        <p:spPr/>
        <p:txBody>
          <a:bodyPr/>
          <a:lstStyle/>
          <a:p>
            <a:r>
              <a:rPr lang="en-US" b="1" dirty="0"/>
              <a:t>Azure Policy Overview (2 of 2)</a:t>
            </a:r>
            <a:endParaRPr lang="en-US" dirty="0"/>
          </a:p>
        </p:txBody>
      </p:sp>
      <p:pic>
        <p:nvPicPr>
          <p:cNvPr id="5" name="Picture 4">
            <a:extLst>
              <a:ext uri="{FF2B5EF4-FFF2-40B4-BE49-F238E27FC236}">
                <a16:creationId xmlns:a16="http://schemas.microsoft.com/office/drawing/2014/main" id="{316A9EF7-81BB-4900-BEC6-69924DB687B0}"/>
              </a:ext>
            </a:extLst>
          </p:cNvPr>
          <p:cNvPicPr>
            <a:picLocks noChangeAspect="1"/>
          </p:cNvPicPr>
          <p:nvPr/>
        </p:nvPicPr>
        <p:blipFill>
          <a:blip r:embed="rId2"/>
          <a:stretch>
            <a:fillRect/>
          </a:stretch>
        </p:blipFill>
        <p:spPr>
          <a:xfrm>
            <a:off x="1017814" y="1564331"/>
            <a:ext cx="7127564" cy="4529193"/>
          </a:xfrm>
          <a:prstGeom prst="rect">
            <a:avLst/>
          </a:prstGeom>
        </p:spPr>
      </p:pic>
    </p:spTree>
    <p:extLst>
      <p:ext uri="{BB962C8B-B14F-4D97-AF65-F5344CB8AC3E}">
        <p14:creationId xmlns:p14="http://schemas.microsoft.com/office/powerpoint/2010/main" val="397003442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Implementing Azure Policy</a:t>
            </a:r>
          </a:p>
        </p:txBody>
      </p:sp>
      <p:sp>
        <p:nvSpPr>
          <p:cNvPr id="6" name="Text Placeholder 5"/>
          <p:cNvSpPr>
            <a:spLocks noGrp="1"/>
          </p:cNvSpPr>
          <p:nvPr>
            <p:ph type="body" sz="quarter" idx="10"/>
          </p:nvPr>
        </p:nvSpPr>
        <p:spPr>
          <a:xfrm>
            <a:off x="710066" y="4064911"/>
            <a:ext cx="11533187" cy="1846659"/>
          </a:xfrm>
        </p:spPr>
        <p:txBody>
          <a:bodyPr/>
          <a:lstStyle/>
          <a:p>
            <a:pPr marL="524586" indent="-524586">
              <a:spcAft>
                <a:spcPts val="600"/>
              </a:spcAft>
              <a:buFont typeface="+mj-lt"/>
              <a:buAutoNum type="arabicPeriod"/>
            </a:pPr>
            <a:r>
              <a:rPr lang="en-US" sz="2400" b="1" dirty="0">
                <a:latin typeface="+mj-lt"/>
              </a:rPr>
              <a:t>Browse policy definitions</a:t>
            </a:r>
          </a:p>
          <a:p>
            <a:pPr marL="524586" indent="-524586">
              <a:spcAft>
                <a:spcPts val="600"/>
              </a:spcAft>
              <a:buFont typeface="+mj-lt"/>
              <a:buAutoNum type="arabicPeriod"/>
            </a:pPr>
            <a:r>
              <a:rPr lang="en-US" sz="2400" b="1" dirty="0">
                <a:latin typeface="+mj-lt"/>
              </a:rPr>
              <a:t>Create initiative definitions</a:t>
            </a:r>
          </a:p>
          <a:p>
            <a:pPr marL="524586" indent="-524586">
              <a:spcAft>
                <a:spcPts val="600"/>
              </a:spcAft>
              <a:buFont typeface="+mj-lt"/>
              <a:buAutoNum type="arabicPeriod"/>
            </a:pPr>
            <a:r>
              <a:rPr lang="en-US" sz="2400" b="1" dirty="0">
                <a:latin typeface="+mj-lt"/>
              </a:rPr>
              <a:t>Scope the initiative definition</a:t>
            </a:r>
          </a:p>
          <a:p>
            <a:pPr marL="524586" indent="-524586">
              <a:spcAft>
                <a:spcPts val="600"/>
              </a:spcAft>
              <a:buFont typeface="+mj-lt"/>
              <a:buAutoNum type="arabicPeriod"/>
            </a:pPr>
            <a:r>
              <a:rPr lang="en-US" sz="2400" b="1" dirty="0">
                <a:latin typeface="+mj-lt"/>
              </a:rPr>
              <a:t>View Policy evaluation results</a:t>
            </a:r>
          </a:p>
          <a:p>
            <a:endParaRPr lang="en-US" sz="2400" dirty="0"/>
          </a:p>
        </p:txBody>
      </p:sp>
      <p:pic>
        <p:nvPicPr>
          <p:cNvPr id="3" name="Picture 2" descr="Several policy definitions are grouped into an initiative and assigned to resources.">
            <a:extLst>
              <a:ext uri="{FF2B5EF4-FFF2-40B4-BE49-F238E27FC236}">
                <a16:creationId xmlns:a16="http://schemas.microsoft.com/office/drawing/2014/main" id="{3FA1541F-3061-42E4-994B-81C639299FC4}"/>
              </a:ext>
            </a:extLst>
          </p:cNvPr>
          <p:cNvPicPr>
            <a:picLocks noChangeAspect="1"/>
          </p:cNvPicPr>
          <p:nvPr/>
        </p:nvPicPr>
        <p:blipFill>
          <a:blip r:embed="rId3"/>
          <a:stretch>
            <a:fillRect/>
          </a:stretch>
        </p:blipFill>
        <p:spPr>
          <a:xfrm>
            <a:off x="808133" y="1516013"/>
            <a:ext cx="8457706" cy="2548898"/>
          </a:xfrm>
          <a:prstGeom prst="rect">
            <a:avLst/>
          </a:prstGeom>
        </p:spPr>
      </p:pic>
    </p:spTree>
    <p:extLst>
      <p:ext uri="{BB962C8B-B14F-4D97-AF65-F5344CB8AC3E}">
        <p14:creationId xmlns:p14="http://schemas.microsoft.com/office/powerpoint/2010/main" val="37174965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Policy Definitions</a:t>
            </a:r>
          </a:p>
        </p:txBody>
      </p:sp>
      <p:sp>
        <p:nvSpPr>
          <p:cNvPr id="6" name="Text Placeholder 5"/>
          <p:cNvSpPr>
            <a:spLocks noGrp="1"/>
          </p:cNvSpPr>
          <p:nvPr>
            <p:ph type="body" sz="quarter" idx="10"/>
          </p:nvPr>
        </p:nvSpPr>
        <p:spPr>
          <a:xfrm>
            <a:off x="465138" y="1606732"/>
            <a:ext cx="7738335" cy="2462213"/>
          </a:xfrm>
        </p:spPr>
        <p:txBody>
          <a:bodyPr vert="horz" wrap="square" lIns="0" tIns="0" rIns="0" bIns="0" rtlCol="0" anchor="t">
            <a:spAutoFit/>
          </a:bodyPr>
          <a:lstStyle/>
          <a:p>
            <a:r>
              <a:rPr lang="en-US" sz="2400" dirty="0">
                <a:latin typeface="+mj-lt"/>
              </a:rPr>
              <a:t>Many policy definitions are available.</a:t>
            </a:r>
          </a:p>
          <a:p>
            <a:endParaRPr lang="en-US" sz="2400" dirty="0">
              <a:latin typeface="+mj-lt"/>
            </a:endParaRPr>
          </a:p>
          <a:p>
            <a:r>
              <a:rPr lang="en-US" sz="2400" dirty="0">
                <a:latin typeface="+mj-lt"/>
              </a:rPr>
              <a:t>You can import policies from GitHub.</a:t>
            </a:r>
            <a:endParaRPr lang="en-US" sz="2400" dirty="0">
              <a:latin typeface="+mj-lt"/>
              <a:cs typeface="Segoe UI"/>
            </a:endParaRPr>
          </a:p>
          <a:p>
            <a:endParaRPr lang="en-US" sz="2400" dirty="0">
              <a:latin typeface="+mj-lt"/>
            </a:endParaRPr>
          </a:p>
          <a:p>
            <a:r>
              <a:rPr lang="en-US" sz="2400" dirty="0">
                <a:latin typeface="+mj-lt"/>
              </a:rPr>
              <a:t>Policy definitions have a specific JSON format.</a:t>
            </a:r>
          </a:p>
          <a:p>
            <a:endParaRPr lang="en-US" sz="2400" dirty="0">
              <a:latin typeface="+mj-lt"/>
            </a:endParaRPr>
          </a:p>
          <a:p>
            <a:r>
              <a:rPr lang="en-US" sz="2400" dirty="0">
                <a:latin typeface="+mj-lt"/>
              </a:rPr>
              <a:t>You can create custom policy definitions.</a:t>
            </a:r>
            <a:endParaRPr lang="en-US" sz="2400" dirty="0">
              <a:latin typeface="+mj-lt"/>
              <a:cs typeface="Segoe UI"/>
            </a:endParaRPr>
          </a:p>
          <a:p>
            <a:endParaRPr lang="en-US" sz="2400" dirty="0"/>
          </a:p>
        </p:txBody>
      </p:sp>
      <p:pic>
        <p:nvPicPr>
          <p:cNvPr id="5" name="Picture 6" descr="Screenshot of the Policy definition page. the import sample policy definition from GitHub link is highlighted.  ">
            <a:extLst>
              <a:ext uri="{FF2B5EF4-FFF2-40B4-BE49-F238E27FC236}">
                <a16:creationId xmlns:a16="http://schemas.microsoft.com/office/drawing/2014/main" id="{59D2E40A-48F6-4CD7-A0C4-A26D57E98DD5}"/>
              </a:ext>
            </a:extLst>
          </p:cNvPr>
          <p:cNvPicPr>
            <a:picLocks noChangeAspect="1"/>
          </p:cNvPicPr>
          <p:nvPr/>
        </p:nvPicPr>
        <p:blipFill>
          <a:blip r:embed="rId3"/>
          <a:stretch>
            <a:fillRect/>
          </a:stretch>
        </p:blipFill>
        <p:spPr>
          <a:xfrm>
            <a:off x="8695179" y="961980"/>
            <a:ext cx="3276157" cy="5401819"/>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818289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2D1CF0-95BA-44EB-9EE8-1B4E09105856}"/>
              </a:ext>
            </a:extLst>
          </p:cNvPr>
          <p:cNvSpPr>
            <a:spLocks noGrp="1"/>
          </p:cNvSpPr>
          <p:nvPr>
            <p:ph type="title"/>
          </p:nvPr>
        </p:nvSpPr>
        <p:spPr/>
        <p:txBody>
          <a:bodyPr/>
          <a:lstStyle/>
          <a:p>
            <a:r>
              <a:rPr lang="en-US" b="1" dirty="0"/>
              <a:t>Create Initiative Definitions</a:t>
            </a:r>
          </a:p>
        </p:txBody>
      </p:sp>
      <p:sp>
        <p:nvSpPr>
          <p:cNvPr id="4" name="Text Placeholder 3">
            <a:extLst>
              <a:ext uri="{FF2B5EF4-FFF2-40B4-BE49-F238E27FC236}">
                <a16:creationId xmlns:a16="http://schemas.microsoft.com/office/drawing/2014/main" id="{39B805FD-56F5-4BE9-82B8-BC2227C3436C}"/>
              </a:ext>
            </a:extLst>
          </p:cNvPr>
          <p:cNvSpPr>
            <a:spLocks noGrp="1"/>
          </p:cNvSpPr>
          <p:nvPr>
            <p:ph type="body" sz="quarter" idx="10"/>
          </p:nvPr>
        </p:nvSpPr>
        <p:spPr>
          <a:xfrm>
            <a:off x="465138" y="1463542"/>
            <a:ext cx="4825319" cy="2831544"/>
          </a:xfrm>
        </p:spPr>
        <p:txBody>
          <a:bodyPr/>
          <a:lstStyle/>
          <a:p>
            <a:r>
              <a:rPr lang="en-US" sz="2400" dirty="0">
                <a:latin typeface="+mj-lt"/>
              </a:rPr>
              <a:t>Group policy definitions</a:t>
            </a:r>
          </a:p>
          <a:p>
            <a:endParaRPr lang="en-US" sz="2400" dirty="0">
              <a:latin typeface="+mj-lt"/>
            </a:endParaRPr>
          </a:p>
          <a:p>
            <a:r>
              <a:rPr lang="en-US" sz="2400" dirty="0">
                <a:latin typeface="+mj-lt"/>
              </a:rPr>
              <a:t>Include one or more policies</a:t>
            </a:r>
          </a:p>
          <a:p>
            <a:endParaRPr lang="en-US" sz="2400" dirty="0">
              <a:latin typeface="+mj-lt"/>
            </a:endParaRPr>
          </a:p>
          <a:p>
            <a:r>
              <a:rPr lang="en-US" sz="2400" dirty="0">
                <a:latin typeface="+mj-lt"/>
              </a:rPr>
              <a:t>Requires planning</a:t>
            </a:r>
          </a:p>
          <a:p>
            <a:pPr marL="233149" lvl="1"/>
            <a:endParaRPr lang="en-US" sz="2400" dirty="0"/>
          </a:p>
          <a:p>
            <a:endParaRPr lang="en-US" sz="2400" dirty="0"/>
          </a:p>
          <a:p>
            <a:endParaRPr lang="en-US" sz="2400" dirty="0"/>
          </a:p>
          <a:p>
            <a:endParaRPr lang="en-US" sz="2400" dirty="0"/>
          </a:p>
        </p:txBody>
      </p:sp>
      <p:pic>
        <p:nvPicPr>
          <p:cNvPr id="2" name="Picture 4" descr="Screenshot of the New Initiative definition page. Options shown for Definition location, Name, Description, and Category. POLICIES is highlighted with examples of policies that be used to create Initiative definitions.">
            <a:extLst>
              <a:ext uri="{FF2B5EF4-FFF2-40B4-BE49-F238E27FC236}">
                <a16:creationId xmlns:a16="http://schemas.microsoft.com/office/drawing/2014/main" id="{99110E7A-9EDD-425F-9D10-BA6AB65041C0}"/>
              </a:ext>
            </a:extLst>
          </p:cNvPr>
          <p:cNvPicPr>
            <a:picLocks noChangeAspect="1"/>
          </p:cNvPicPr>
          <p:nvPr/>
        </p:nvPicPr>
        <p:blipFill>
          <a:blip r:embed="rId3"/>
          <a:stretch>
            <a:fillRect/>
          </a:stretch>
        </p:blipFill>
        <p:spPr>
          <a:xfrm>
            <a:off x="5596502" y="1463542"/>
            <a:ext cx="6275396" cy="4908551"/>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399302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465137" y="960438"/>
            <a:ext cx="10875877" cy="3629025"/>
          </a:xfrm>
        </p:spPr>
        <p:txBody>
          <a:bodyPr/>
          <a:lstStyle/>
          <a:p>
            <a:br>
              <a:rPr lang="en-US" b="1" dirty="0"/>
            </a:br>
            <a:r>
              <a:rPr lang="en-US" b="1" dirty="0"/>
              <a:t>Create Management Groups, Subscriptions, and Resource Groups</a:t>
            </a:r>
          </a:p>
        </p:txBody>
      </p:sp>
    </p:spTree>
    <p:extLst>
      <p:ext uri="{BB962C8B-B14F-4D97-AF65-F5344CB8AC3E}">
        <p14:creationId xmlns:p14="http://schemas.microsoft.com/office/powerpoint/2010/main" val="228175052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Scope the Initiative Definition</a:t>
            </a:r>
          </a:p>
        </p:txBody>
      </p:sp>
      <p:sp>
        <p:nvSpPr>
          <p:cNvPr id="6" name="Text Placeholder 5"/>
          <p:cNvSpPr>
            <a:spLocks noGrp="1"/>
          </p:cNvSpPr>
          <p:nvPr>
            <p:ph type="body" sz="quarter" idx="10"/>
          </p:nvPr>
        </p:nvSpPr>
        <p:spPr>
          <a:xfrm>
            <a:off x="601890" y="4743994"/>
            <a:ext cx="11232693" cy="1538883"/>
          </a:xfrm>
        </p:spPr>
        <p:txBody>
          <a:bodyPr/>
          <a:lstStyle/>
          <a:p>
            <a:r>
              <a:rPr lang="en-US" sz="2400" dirty="0">
                <a:latin typeface="+mj-lt"/>
              </a:rPr>
              <a:t>Assign the definition to a scope</a:t>
            </a:r>
          </a:p>
          <a:p>
            <a:endParaRPr lang="en-US" sz="2400" dirty="0">
              <a:latin typeface="+mj-lt"/>
            </a:endParaRPr>
          </a:p>
          <a:p>
            <a:r>
              <a:rPr lang="en-US" sz="2400" dirty="0">
                <a:latin typeface="+mj-lt"/>
              </a:rPr>
              <a:t>The scope enforces the policy</a:t>
            </a:r>
          </a:p>
          <a:p>
            <a:endParaRPr lang="en-US" sz="2400" dirty="0">
              <a:latin typeface="+mj-lt"/>
            </a:endParaRPr>
          </a:p>
          <a:p>
            <a:r>
              <a:rPr lang="en-US" sz="2400" dirty="0">
                <a:latin typeface="+mj-lt"/>
              </a:rPr>
              <a:t>Select the subscription, and optionally the resource group</a:t>
            </a:r>
          </a:p>
        </p:txBody>
      </p:sp>
      <p:pic>
        <p:nvPicPr>
          <p:cNvPr id="2" name="Picture 2" descr="Screenshot of the Definitions page for assigning an Initiative Definition to resources or groups or resources.">
            <a:extLst>
              <a:ext uri="{FF2B5EF4-FFF2-40B4-BE49-F238E27FC236}">
                <a16:creationId xmlns:a16="http://schemas.microsoft.com/office/drawing/2014/main" id="{D956FA3C-2509-4E6B-B402-3ED698C9630F}"/>
              </a:ext>
            </a:extLst>
          </p:cNvPr>
          <p:cNvPicPr>
            <a:picLocks noChangeAspect="1"/>
          </p:cNvPicPr>
          <p:nvPr/>
        </p:nvPicPr>
        <p:blipFill>
          <a:blip r:embed="rId3"/>
          <a:stretch>
            <a:fillRect/>
          </a:stretch>
        </p:blipFill>
        <p:spPr>
          <a:xfrm>
            <a:off x="597098" y="1326678"/>
            <a:ext cx="11100733" cy="294893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401668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Determine Compliance</a:t>
            </a:r>
          </a:p>
        </p:txBody>
      </p:sp>
      <p:sp>
        <p:nvSpPr>
          <p:cNvPr id="6" name="Text Placeholder 5"/>
          <p:cNvSpPr>
            <a:spLocks noGrp="1"/>
          </p:cNvSpPr>
          <p:nvPr>
            <p:ph type="body" sz="quarter" idx="10"/>
          </p:nvPr>
        </p:nvSpPr>
        <p:spPr>
          <a:xfrm>
            <a:off x="629186" y="4764217"/>
            <a:ext cx="11205090" cy="1846659"/>
          </a:xfrm>
        </p:spPr>
        <p:txBody>
          <a:bodyPr/>
          <a:lstStyle/>
          <a:p>
            <a:r>
              <a:rPr lang="en-US" sz="2400" dirty="0">
                <a:latin typeface="+mj-lt"/>
              </a:rPr>
              <a:t>Non-compliant initiatives</a:t>
            </a:r>
          </a:p>
          <a:p>
            <a:endParaRPr lang="en-US" sz="2400" dirty="0">
              <a:latin typeface="+mj-lt"/>
            </a:endParaRPr>
          </a:p>
          <a:p>
            <a:r>
              <a:rPr lang="en-US" sz="2400" dirty="0">
                <a:latin typeface="+mj-lt"/>
              </a:rPr>
              <a:t>Non-compliant policies</a:t>
            </a:r>
          </a:p>
          <a:p>
            <a:endParaRPr lang="en-US" sz="2400" dirty="0">
              <a:latin typeface="+mj-lt"/>
            </a:endParaRPr>
          </a:p>
          <a:p>
            <a:r>
              <a:rPr lang="en-US" sz="2400" dirty="0">
                <a:latin typeface="+mj-lt"/>
              </a:rPr>
              <a:t>Non-compliant resources</a:t>
            </a:r>
          </a:p>
          <a:p>
            <a:endParaRPr lang="en-US" sz="2400" dirty="0"/>
          </a:p>
        </p:txBody>
      </p:sp>
      <p:pic>
        <p:nvPicPr>
          <p:cNvPr id="2" name="Picture 2" descr="Screenshot of the Compliance blade. The East Region policy is selected. There are choices for non-compliant initiatives, non-compliant policies, and non-compliant resources.">
            <a:extLst>
              <a:ext uri="{FF2B5EF4-FFF2-40B4-BE49-F238E27FC236}">
                <a16:creationId xmlns:a16="http://schemas.microsoft.com/office/drawing/2014/main" id="{D64EAF2C-89F3-4776-A8DF-347DCAB68F83}"/>
              </a:ext>
            </a:extLst>
          </p:cNvPr>
          <p:cNvPicPr>
            <a:picLocks noChangeAspect="1"/>
          </p:cNvPicPr>
          <p:nvPr/>
        </p:nvPicPr>
        <p:blipFill>
          <a:blip r:embed="rId3"/>
          <a:stretch>
            <a:fillRect/>
          </a:stretch>
        </p:blipFill>
        <p:spPr>
          <a:xfrm>
            <a:off x="599007" y="1306978"/>
            <a:ext cx="11071221" cy="3042655"/>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899530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149330"/>
            <a:ext cx="10709048" cy="1308050"/>
          </a:xfrm>
        </p:spPr>
        <p:txBody>
          <a:bodyPr/>
          <a:lstStyle/>
          <a:p>
            <a:pPr marL="0" indent="0">
              <a:spcAft>
                <a:spcPts val="600"/>
              </a:spcAft>
              <a:buNone/>
            </a:pPr>
            <a:r>
              <a:rPr lang="en-US" b="1" dirty="0">
                <a:latin typeface="+mj-lt"/>
              </a:rPr>
              <a:t>Scenario</a:t>
            </a:r>
            <a:r>
              <a:rPr lang="en-US" dirty="0">
                <a:latin typeface="+mj-lt"/>
              </a:rPr>
              <a:t>: create a new custom policy to save costs by validating that VMs created in your environment can't be in the G series. </a:t>
            </a:r>
          </a:p>
          <a:p>
            <a:pPr marL="0" indent="0">
              <a:buNone/>
            </a:pPr>
            <a:r>
              <a:rPr lang="en-US" dirty="0">
                <a:latin typeface="+mj-lt"/>
              </a:rPr>
              <a:t>Every time a user in your organization tries to create VM in the G series, the request is denied.</a:t>
            </a:r>
          </a:p>
        </p:txBody>
      </p:sp>
      <p:sp>
        <p:nvSpPr>
          <p:cNvPr id="3" name="Title 2">
            <a:extLst>
              <a:ext uri="{FF2B5EF4-FFF2-40B4-BE49-F238E27FC236}">
                <a16:creationId xmlns:a16="http://schemas.microsoft.com/office/drawing/2014/main" id="{846AE81A-F7B6-4300-A7D9-9BE644DF662D}"/>
              </a:ext>
            </a:extLst>
          </p:cNvPr>
          <p:cNvSpPr>
            <a:spLocks noGrp="1"/>
          </p:cNvSpPr>
          <p:nvPr>
            <p:ph type="title"/>
          </p:nvPr>
        </p:nvSpPr>
        <p:spPr/>
        <p:txBody>
          <a:bodyPr/>
          <a:lstStyle/>
          <a:p>
            <a:r>
              <a:rPr lang="en-US" b="1" dirty="0"/>
              <a:t>Implement a New Custom Policy</a:t>
            </a:r>
          </a:p>
        </p:txBody>
      </p:sp>
      <p:pic>
        <p:nvPicPr>
          <p:cNvPr id="4" name="Picture 3">
            <a:extLst>
              <a:ext uri="{FF2B5EF4-FFF2-40B4-BE49-F238E27FC236}">
                <a16:creationId xmlns:a16="http://schemas.microsoft.com/office/drawing/2014/main" id="{1DD2E3C5-C1C0-49B3-B005-A5DB909963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384" y="2562769"/>
            <a:ext cx="8792802" cy="3696216"/>
          </a:xfrm>
          <a:prstGeom prst="rect">
            <a:avLst/>
          </a:prstGeom>
        </p:spPr>
      </p:pic>
    </p:spTree>
    <p:extLst>
      <p:ext uri="{BB962C8B-B14F-4D97-AF65-F5344CB8AC3E}">
        <p14:creationId xmlns:p14="http://schemas.microsoft.com/office/powerpoint/2010/main" val="31765722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38EEFF-7D0E-7541-BEA8-01DC84FFB058}"/>
              </a:ext>
            </a:extLst>
          </p:cNvPr>
          <p:cNvSpPr>
            <a:spLocks noGrp="1"/>
          </p:cNvSpPr>
          <p:nvPr>
            <p:ph type="title"/>
          </p:nvPr>
        </p:nvSpPr>
        <p:spPr/>
        <p:txBody>
          <a:bodyPr/>
          <a:lstStyle/>
          <a:p>
            <a:r>
              <a:rPr lang="en-US" b="1" dirty="0"/>
              <a:t>Demonstration: Create and Manage Policies to Enforce Compliance</a:t>
            </a:r>
          </a:p>
        </p:txBody>
      </p:sp>
      <p:sp>
        <p:nvSpPr>
          <p:cNvPr id="5" name="Text Placeholder 4">
            <a:extLst>
              <a:ext uri="{FF2B5EF4-FFF2-40B4-BE49-F238E27FC236}">
                <a16:creationId xmlns:a16="http://schemas.microsoft.com/office/drawing/2014/main" id="{247B9803-7607-B647-9C54-0A9DF76C5399}"/>
              </a:ext>
            </a:extLst>
          </p:cNvPr>
          <p:cNvSpPr>
            <a:spLocks noGrp="1"/>
          </p:cNvSpPr>
          <p:nvPr>
            <p:ph type="body" sz="quarter" idx="15"/>
          </p:nvPr>
        </p:nvSpPr>
        <p:spPr>
          <a:xfrm>
            <a:off x="451338" y="4436713"/>
            <a:ext cx="5521944" cy="492443"/>
          </a:xfrm>
        </p:spPr>
        <p:txBody>
          <a:bodyPr/>
          <a:lstStyle/>
          <a:p>
            <a:pPr marL="285750" indent="-285750">
              <a:buFont typeface="Wingdings" panose="05000000000000000000" pitchFamily="2" charset="2"/>
              <a:buChar char="§"/>
            </a:pPr>
            <a:r>
              <a:rPr lang="en-US" sz="2000" dirty="0"/>
              <a:t>Assign a policy</a:t>
            </a:r>
          </a:p>
        </p:txBody>
      </p:sp>
    </p:spTree>
    <p:extLst>
      <p:ext uri="{BB962C8B-B14F-4D97-AF65-F5344CB8AC3E}">
        <p14:creationId xmlns:p14="http://schemas.microsoft.com/office/powerpoint/2010/main" val="356143498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br>
              <a:rPr lang="en-US" b="1" dirty="0"/>
            </a:br>
            <a:r>
              <a:rPr lang="en-US" b="1" dirty="0"/>
              <a:t>Azure Blueprints</a:t>
            </a:r>
          </a:p>
        </p:txBody>
      </p:sp>
      <p:pic>
        <p:nvPicPr>
          <p:cNvPr id="2" name="Graphic 1">
            <a:extLst>
              <a:ext uri="{FF2B5EF4-FFF2-40B4-BE49-F238E27FC236}">
                <a16:creationId xmlns:a16="http://schemas.microsoft.com/office/drawing/2014/main" id="{BFA55888-6569-40E8-9FC5-A5FCCF5977AA}"/>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29917" y="4873806"/>
            <a:ext cx="3129139" cy="2020417"/>
          </a:xfrm>
          <a:prstGeom prst="rect">
            <a:avLst/>
          </a:prstGeom>
        </p:spPr>
      </p:pic>
    </p:spTree>
    <p:extLst>
      <p:ext uri="{BB962C8B-B14F-4D97-AF65-F5344CB8AC3E}">
        <p14:creationId xmlns:p14="http://schemas.microsoft.com/office/powerpoint/2010/main" val="114938944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FAE94E-E76E-4496-B74A-3CFBA7FF8C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7061" y="2356756"/>
            <a:ext cx="6118476" cy="4331881"/>
          </a:xfrm>
          <a:prstGeom prst="rect">
            <a:avLst/>
          </a:prstGeom>
        </p:spPr>
      </p:pic>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Azure Blueprints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356159"/>
            <a:ext cx="11037051" cy="4001095"/>
          </a:xfrm>
        </p:spPr>
        <p:txBody>
          <a:bodyPr/>
          <a:lstStyle/>
          <a:p>
            <a:pPr marL="0" indent="0">
              <a:buNone/>
            </a:pPr>
            <a:r>
              <a:rPr lang="en-US" dirty="0">
                <a:latin typeface="+mj-lt"/>
              </a:rPr>
              <a:t>Azure Blueprints is a declarative way to orchestrate the deployment of such artifacts as policy</a:t>
            </a:r>
          </a:p>
          <a:p>
            <a:pPr marL="571500" lvl="1" indent="-342900">
              <a:buFont typeface="Arial" panose="020B0604020202020204" pitchFamily="34" charset="0"/>
              <a:buChar char="•"/>
            </a:pPr>
            <a:r>
              <a:rPr lang="en-US" dirty="0">
                <a:latin typeface="+mj-lt"/>
              </a:rPr>
              <a:t>Role assignments</a:t>
            </a:r>
          </a:p>
          <a:p>
            <a:pPr marL="571500" lvl="1" indent="-342900">
              <a:buFont typeface="Arial" panose="020B0604020202020204" pitchFamily="34" charset="0"/>
              <a:buChar char="•"/>
            </a:pPr>
            <a:r>
              <a:rPr lang="en-US" dirty="0">
                <a:latin typeface="+mj-lt"/>
              </a:rPr>
              <a:t>Policy assignments</a:t>
            </a:r>
          </a:p>
          <a:p>
            <a:pPr marL="571500" lvl="1" indent="-342900">
              <a:buFont typeface="Arial" panose="020B0604020202020204" pitchFamily="34" charset="0"/>
              <a:buChar char="•"/>
            </a:pPr>
            <a:r>
              <a:rPr lang="en-US" dirty="0">
                <a:latin typeface="+mj-lt"/>
              </a:rPr>
              <a:t>ARM templates</a:t>
            </a:r>
          </a:p>
          <a:p>
            <a:pPr marL="571500" lvl="1" indent="-342900">
              <a:buFont typeface="Arial" panose="020B0604020202020204" pitchFamily="34" charset="0"/>
              <a:buChar char="•"/>
            </a:pPr>
            <a:r>
              <a:rPr lang="en-US" dirty="0">
                <a:latin typeface="+mj-lt"/>
              </a:rPr>
              <a:t>Resource groups</a:t>
            </a:r>
          </a:p>
          <a:p>
            <a:pPr marL="571500" lvl="1" indent="-342900">
              <a:buFont typeface="Arial" panose="020B0604020202020204" pitchFamily="34" charset="0"/>
              <a:buChar char="•"/>
            </a:pPr>
            <a:endParaRPr lang="en-US" dirty="0">
              <a:latin typeface="+mj-lt"/>
            </a:endParaRPr>
          </a:p>
          <a:p>
            <a:pPr marL="571500" lvl="1" indent="-342900">
              <a:buFont typeface="Arial" panose="020B0604020202020204" pitchFamily="34" charset="0"/>
              <a:buChar char="•"/>
            </a:pPr>
            <a:endParaRPr lang="en-US" dirty="0">
              <a:latin typeface="+mj-lt"/>
            </a:endParaRPr>
          </a:p>
          <a:p>
            <a:r>
              <a:rPr lang="en-US" dirty="0">
                <a:latin typeface="+mj-lt"/>
              </a:rPr>
              <a:t>How is this different from </a:t>
            </a:r>
            <a:br>
              <a:rPr lang="en-US" dirty="0">
                <a:latin typeface="+mj-lt"/>
              </a:rPr>
            </a:br>
            <a:r>
              <a:rPr lang="en-US" dirty="0">
                <a:latin typeface="+mj-lt"/>
              </a:rPr>
              <a:t>ARM templates</a:t>
            </a:r>
          </a:p>
          <a:p>
            <a:endParaRPr lang="en-US" dirty="0">
              <a:latin typeface="+mj-lt"/>
            </a:endParaRPr>
          </a:p>
          <a:p>
            <a:r>
              <a:rPr lang="en-US" dirty="0">
                <a:latin typeface="+mj-lt"/>
              </a:rPr>
              <a:t>How is this different from </a:t>
            </a:r>
            <a:br>
              <a:rPr lang="en-US" dirty="0">
                <a:latin typeface="+mj-lt"/>
              </a:rPr>
            </a:br>
            <a:r>
              <a:rPr lang="en-US" dirty="0">
                <a:latin typeface="+mj-lt"/>
              </a:rPr>
              <a:t>Azure policy</a:t>
            </a:r>
          </a:p>
          <a:p>
            <a:endParaRPr lang="en-US" dirty="0"/>
          </a:p>
        </p:txBody>
      </p:sp>
    </p:spTree>
    <p:extLst>
      <p:ext uri="{BB962C8B-B14F-4D97-AF65-F5344CB8AC3E}">
        <p14:creationId xmlns:p14="http://schemas.microsoft.com/office/powerpoint/2010/main" val="149886614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0DF11-F94A-4A15-BE7E-5E0412FEF6BA}"/>
              </a:ext>
            </a:extLst>
          </p:cNvPr>
          <p:cNvSpPr>
            <a:spLocks noGrp="1"/>
          </p:cNvSpPr>
          <p:nvPr>
            <p:ph type="title"/>
          </p:nvPr>
        </p:nvSpPr>
        <p:spPr>
          <a:xfrm>
            <a:off x="329066" y="627336"/>
            <a:ext cx="11533187" cy="411162"/>
          </a:xfrm>
        </p:spPr>
        <p:txBody>
          <a:bodyPr/>
          <a:lstStyle/>
          <a:p>
            <a:r>
              <a:rPr lang="en-GB" b="1" dirty="0"/>
              <a:t>Azure Policy vs. Azure Blueprints</a:t>
            </a:r>
          </a:p>
        </p:txBody>
      </p:sp>
      <p:sp>
        <p:nvSpPr>
          <p:cNvPr id="3" name="Text Placeholder 2">
            <a:extLst>
              <a:ext uri="{FF2B5EF4-FFF2-40B4-BE49-F238E27FC236}">
                <a16:creationId xmlns:a16="http://schemas.microsoft.com/office/drawing/2014/main" id="{374FA5EC-D1AE-428A-BF03-1CC23EC94FA8}"/>
              </a:ext>
            </a:extLst>
          </p:cNvPr>
          <p:cNvSpPr>
            <a:spLocks noGrp="1"/>
          </p:cNvSpPr>
          <p:nvPr>
            <p:ph type="body" sz="quarter" idx="13"/>
          </p:nvPr>
        </p:nvSpPr>
        <p:spPr>
          <a:xfrm>
            <a:off x="372608" y="1770831"/>
            <a:ext cx="5400000" cy="589072"/>
          </a:xfrm>
        </p:spPr>
        <p:txBody>
          <a:bodyPr/>
          <a:lstStyle/>
          <a:p>
            <a:r>
              <a:rPr lang="en-GB" sz="2400" b="1" dirty="0">
                <a:solidFill>
                  <a:schemeClr val="tx1"/>
                </a:solidFill>
              </a:rPr>
              <a:t>Azure Policy </a:t>
            </a:r>
          </a:p>
          <a:p>
            <a:pPr algn="ctr"/>
            <a:endParaRPr lang="en-GB" sz="2400" dirty="0">
              <a:solidFill>
                <a:schemeClr val="tx1"/>
              </a:solidFill>
            </a:endParaRPr>
          </a:p>
        </p:txBody>
      </p:sp>
      <p:sp>
        <p:nvSpPr>
          <p:cNvPr id="4" name="Text Placeholder 3">
            <a:extLst>
              <a:ext uri="{FF2B5EF4-FFF2-40B4-BE49-F238E27FC236}">
                <a16:creationId xmlns:a16="http://schemas.microsoft.com/office/drawing/2014/main" id="{8F0B8EB1-48C1-4D69-8CFA-99B799272B2A}"/>
              </a:ext>
            </a:extLst>
          </p:cNvPr>
          <p:cNvSpPr>
            <a:spLocks noGrp="1"/>
          </p:cNvSpPr>
          <p:nvPr>
            <p:ph type="body" sz="quarter" idx="14"/>
          </p:nvPr>
        </p:nvSpPr>
        <p:spPr>
          <a:xfrm>
            <a:off x="6571338" y="1770831"/>
            <a:ext cx="5400000" cy="589072"/>
          </a:xfrm>
        </p:spPr>
        <p:txBody>
          <a:bodyPr/>
          <a:lstStyle/>
          <a:p>
            <a:r>
              <a:rPr lang="en-GB" sz="2400" b="1" dirty="0">
                <a:solidFill>
                  <a:schemeClr val="tx1"/>
                </a:solidFill>
              </a:rPr>
              <a:t>Azure Blueprints </a:t>
            </a:r>
          </a:p>
          <a:p>
            <a:pPr algn="ctr"/>
            <a:endParaRPr lang="en-GB" sz="2400" b="1" dirty="0">
              <a:solidFill>
                <a:schemeClr val="tx1"/>
              </a:solidFill>
            </a:endParaRPr>
          </a:p>
        </p:txBody>
      </p:sp>
      <p:sp>
        <p:nvSpPr>
          <p:cNvPr id="5" name="Text Placeholder 4">
            <a:extLst>
              <a:ext uri="{FF2B5EF4-FFF2-40B4-BE49-F238E27FC236}">
                <a16:creationId xmlns:a16="http://schemas.microsoft.com/office/drawing/2014/main" id="{21144521-2789-4CD6-8BE5-CAF247C88AC5}"/>
              </a:ext>
            </a:extLst>
          </p:cNvPr>
          <p:cNvSpPr>
            <a:spLocks noGrp="1"/>
          </p:cNvSpPr>
          <p:nvPr>
            <p:ph type="body" sz="quarter" idx="17"/>
          </p:nvPr>
        </p:nvSpPr>
        <p:spPr>
          <a:xfrm>
            <a:off x="465137" y="2206762"/>
            <a:ext cx="5400000" cy="3847207"/>
          </a:xfrm>
        </p:spPr>
        <p:txBody>
          <a:bodyPr vert="horz" wrap="square" lIns="0" tIns="0" rIns="0" bIns="0" rtlCol="0" anchor="t">
            <a:spAutoFit/>
          </a:bodyPr>
          <a:lstStyle/>
          <a:p>
            <a:pPr marL="342900" indent="-342900">
              <a:lnSpc>
                <a:spcPts val="2400"/>
              </a:lnSpc>
              <a:spcBef>
                <a:spcPts val="600"/>
              </a:spcBef>
              <a:spcAft>
                <a:spcPts val="600"/>
              </a:spcAft>
              <a:buFont typeface="Arial" panose="020B0604020202020204" pitchFamily="34" charset="0"/>
              <a:buChar char="•"/>
            </a:pPr>
            <a:r>
              <a:rPr lang="en-GB" sz="2400" dirty="0">
                <a:solidFill>
                  <a:schemeClr val="tx1"/>
                </a:solidFill>
                <a:latin typeface="+mj-lt"/>
              </a:rPr>
              <a:t>Helps to enforce organizational standards and to assess compliance at-scale</a:t>
            </a:r>
          </a:p>
          <a:p>
            <a:pPr marL="342900" indent="-342900">
              <a:lnSpc>
                <a:spcPts val="2400"/>
              </a:lnSpc>
              <a:spcBef>
                <a:spcPts val="600"/>
              </a:spcBef>
              <a:spcAft>
                <a:spcPts val="600"/>
              </a:spcAft>
              <a:buFont typeface="Arial" panose="020B0604020202020204" pitchFamily="34" charset="0"/>
              <a:buChar char="•"/>
            </a:pPr>
            <a:r>
              <a:rPr lang="en-GB" sz="2400" dirty="0">
                <a:solidFill>
                  <a:schemeClr val="tx1"/>
                </a:solidFill>
                <a:latin typeface="+mj-lt"/>
              </a:rPr>
              <a:t>Provides an aggregated view to evaluate the overall state of the environment</a:t>
            </a:r>
            <a:endParaRPr lang="en-GB" sz="2400" dirty="0">
              <a:solidFill>
                <a:schemeClr val="tx1"/>
              </a:solidFill>
              <a:latin typeface="+mj-lt"/>
              <a:cs typeface="Segoe UI"/>
            </a:endParaRPr>
          </a:p>
          <a:p>
            <a:pPr marL="342900" indent="-342900">
              <a:lnSpc>
                <a:spcPts val="2400"/>
              </a:lnSpc>
              <a:spcBef>
                <a:spcPts val="600"/>
              </a:spcBef>
              <a:spcAft>
                <a:spcPts val="600"/>
              </a:spcAft>
              <a:buFont typeface="Arial" panose="020B0604020202020204" pitchFamily="34" charset="0"/>
              <a:buChar char="•"/>
            </a:pPr>
            <a:r>
              <a:rPr lang="en-GB" sz="2400" dirty="0">
                <a:solidFill>
                  <a:schemeClr val="tx1"/>
                </a:solidFill>
                <a:latin typeface="+mj-lt"/>
              </a:rPr>
              <a:t>Helps to bring your resources to compliance through bulk remediation for existing resources and automatic remediation for new resources</a:t>
            </a:r>
            <a:endParaRPr lang="en-GB" sz="2400" dirty="0">
              <a:solidFill>
                <a:schemeClr val="tx1"/>
              </a:solidFill>
              <a:latin typeface="+mj-lt"/>
              <a:cs typeface="Segoe UI"/>
            </a:endParaRPr>
          </a:p>
          <a:p>
            <a:pPr marL="342900" indent="-342900">
              <a:lnSpc>
                <a:spcPts val="2400"/>
              </a:lnSpc>
              <a:spcBef>
                <a:spcPts val="600"/>
              </a:spcBef>
              <a:spcAft>
                <a:spcPts val="600"/>
              </a:spcAft>
              <a:buFont typeface="Arial" panose="020B0604020202020204" pitchFamily="34" charset="0"/>
              <a:buChar char="•"/>
            </a:pPr>
            <a:endParaRPr lang="en-GB" sz="2400" dirty="0">
              <a:solidFill>
                <a:schemeClr val="tx1"/>
              </a:solidFill>
              <a:latin typeface="+mj-lt"/>
            </a:endParaRPr>
          </a:p>
        </p:txBody>
      </p:sp>
      <p:sp>
        <p:nvSpPr>
          <p:cNvPr id="6" name="Text Placeholder 5">
            <a:extLst>
              <a:ext uri="{FF2B5EF4-FFF2-40B4-BE49-F238E27FC236}">
                <a16:creationId xmlns:a16="http://schemas.microsoft.com/office/drawing/2014/main" id="{7AA33A17-A2CF-4655-8B17-7A2B41D970B5}"/>
              </a:ext>
            </a:extLst>
          </p:cNvPr>
          <p:cNvSpPr>
            <a:spLocks noGrp="1"/>
          </p:cNvSpPr>
          <p:nvPr>
            <p:ph type="body" sz="quarter" idx="18"/>
          </p:nvPr>
        </p:nvSpPr>
        <p:spPr>
          <a:xfrm>
            <a:off x="6581655" y="2206762"/>
            <a:ext cx="5400000" cy="3539430"/>
          </a:xfrm>
        </p:spPr>
        <p:txBody>
          <a:bodyPr vert="horz" wrap="square" lIns="0" tIns="0" rIns="0" bIns="0" rtlCol="0" anchor="t">
            <a:spAutoFit/>
          </a:bodyPr>
          <a:lstStyle/>
          <a:p>
            <a:pPr marL="342900" indent="-342900">
              <a:lnSpc>
                <a:spcPts val="2400"/>
              </a:lnSpc>
              <a:spcBef>
                <a:spcPts val="600"/>
              </a:spcBef>
              <a:spcAft>
                <a:spcPts val="600"/>
              </a:spcAft>
              <a:buFont typeface="Arial" panose="020B0604020202020204" pitchFamily="34" charset="0"/>
              <a:buChar char="•"/>
            </a:pPr>
            <a:r>
              <a:rPr lang="en-GB" sz="2400" dirty="0">
                <a:solidFill>
                  <a:schemeClr val="tx1"/>
                </a:solidFill>
                <a:latin typeface="+mj-lt"/>
              </a:rPr>
              <a:t>Enables cloud architects and central information technology groups to define a repeatable set of Azure resources that implements and adheres to an organization's standards, patterns, and requirements</a:t>
            </a:r>
          </a:p>
          <a:p>
            <a:pPr marL="342900" indent="-342900">
              <a:lnSpc>
                <a:spcPts val="2400"/>
              </a:lnSpc>
              <a:spcBef>
                <a:spcPts val="600"/>
              </a:spcBef>
              <a:spcAft>
                <a:spcPts val="600"/>
              </a:spcAft>
              <a:buFont typeface="Arial" panose="020B0604020202020204" pitchFamily="34" charset="0"/>
              <a:buChar char="•"/>
            </a:pPr>
            <a:r>
              <a:rPr lang="en-GB" sz="2400" dirty="0">
                <a:solidFill>
                  <a:schemeClr val="tx1"/>
                </a:solidFill>
                <a:latin typeface="+mj-lt"/>
              </a:rPr>
              <a:t>Makes it possible for development teams to rapidly build and stand up new environments with trust they're building within organizational compliance</a:t>
            </a:r>
            <a:endParaRPr lang="en-GB" sz="2400" dirty="0">
              <a:solidFill>
                <a:schemeClr val="tx1"/>
              </a:solidFill>
              <a:latin typeface="+mj-lt"/>
              <a:cs typeface="Segoe UI"/>
            </a:endParaRPr>
          </a:p>
        </p:txBody>
      </p:sp>
    </p:spTree>
    <p:extLst>
      <p:ext uri="{BB962C8B-B14F-4D97-AF65-F5344CB8AC3E}">
        <p14:creationId xmlns:p14="http://schemas.microsoft.com/office/powerpoint/2010/main" val="983849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38EEFF-7D0E-7541-BEA8-01DC84FFB058}"/>
              </a:ext>
            </a:extLst>
          </p:cNvPr>
          <p:cNvSpPr>
            <a:spLocks noGrp="1"/>
          </p:cNvSpPr>
          <p:nvPr>
            <p:ph type="title"/>
          </p:nvPr>
        </p:nvSpPr>
        <p:spPr/>
        <p:txBody>
          <a:bodyPr/>
          <a:lstStyle/>
          <a:p>
            <a:r>
              <a:rPr lang="en-US" dirty="0"/>
              <a:t>Demonstration: Create a Blueprint</a:t>
            </a:r>
          </a:p>
        </p:txBody>
      </p:sp>
      <p:sp>
        <p:nvSpPr>
          <p:cNvPr id="5" name="Text Placeholder 4">
            <a:extLst>
              <a:ext uri="{FF2B5EF4-FFF2-40B4-BE49-F238E27FC236}">
                <a16:creationId xmlns:a16="http://schemas.microsoft.com/office/drawing/2014/main" id="{247B9803-7607-B647-9C54-0A9DF76C5399}"/>
              </a:ext>
            </a:extLst>
          </p:cNvPr>
          <p:cNvSpPr>
            <a:spLocks noGrp="1"/>
          </p:cNvSpPr>
          <p:nvPr>
            <p:ph type="body" sz="quarter" idx="15"/>
          </p:nvPr>
        </p:nvSpPr>
        <p:spPr>
          <a:xfrm>
            <a:off x="451338" y="4436713"/>
            <a:ext cx="5521944" cy="492443"/>
          </a:xfrm>
        </p:spPr>
        <p:txBody>
          <a:bodyPr/>
          <a:lstStyle/>
          <a:p>
            <a:pPr marL="342900" indent="-342900">
              <a:buFont typeface="Arial" panose="020B0604020202020204" pitchFamily="34" charset="0"/>
              <a:buChar char="•"/>
            </a:pPr>
            <a:r>
              <a:rPr lang="en-US" sz="2000" dirty="0"/>
              <a:t>Create a blueprint</a:t>
            </a:r>
          </a:p>
        </p:txBody>
      </p:sp>
    </p:spTree>
    <p:extLst>
      <p:ext uri="{BB962C8B-B14F-4D97-AF65-F5344CB8AC3E}">
        <p14:creationId xmlns:p14="http://schemas.microsoft.com/office/powerpoint/2010/main" val="167474085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960D466-B5D7-9D4C-AB37-FAE3397D620F}"/>
              </a:ext>
            </a:extLst>
          </p:cNvPr>
          <p:cNvSpPr>
            <a:spLocks noGrp="1"/>
          </p:cNvSpPr>
          <p:nvPr>
            <p:ph type="title"/>
          </p:nvPr>
        </p:nvSpPr>
        <p:spPr>
          <a:xfrm>
            <a:off x="2672805" y="2847752"/>
            <a:ext cx="7090862" cy="918031"/>
          </a:xfrm>
        </p:spPr>
        <p:txBody>
          <a:bodyPr>
            <a:normAutofit/>
          </a:bodyPr>
          <a:lstStyle/>
          <a:p>
            <a:pPr algn="ctr"/>
            <a:r>
              <a:rPr lang="pl-PL" dirty="0" err="1"/>
              <a:t>Thanks</a:t>
            </a:r>
            <a:r>
              <a:rPr lang="pl-PL" dirty="0"/>
              <a:t>!</a:t>
            </a:r>
          </a:p>
        </p:txBody>
      </p:sp>
    </p:spTree>
    <p:extLst>
      <p:ext uri="{BB962C8B-B14F-4D97-AF65-F5344CB8AC3E}">
        <p14:creationId xmlns:p14="http://schemas.microsoft.com/office/powerpoint/2010/main" val="1659644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D53668-C40F-4C8C-B8DF-455B5EDDC0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0573" y="1593047"/>
            <a:ext cx="6222046" cy="5164112"/>
          </a:xfrm>
          <a:prstGeom prst="rect">
            <a:avLst/>
          </a:prstGeom>
        </p:spPr>
      </p:pic>
      <p:pic>
        <p:nvPicPr>
          <p:cNvPr id="3" name="Picture 2">
            <a:extLst>
              <a:ext uri="{FF2B5EF4-FFF2-40B4-BE49-F238E27FC236}">
                <a16:creationId xmlns:a16="http://schemas.microsoft.com/office/drawing/2014/main" id="{6F0B7A7D-2146-4B9A-BFE4-513D45A3C0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8856" y="2463076"/>
            <a:ext cx="2305050" cy="971550"/>
          </a:xfrm>
          <a:prstGeom prst="rect">
            <a:avLst/>
          </a:prstGeom>
        </p:spPr>
      </p:pic>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Resource Groups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08097" y="1244989"/>
            <a:ext cx="8041188" cy="4031873"/>
          </a:xfrm>
        </p:spPr>
        <p:txBody>
          <a:bodyPr/>
          <a:lstStyle/>
          <a:p>
            <a:pPr>
              <a:spcAft>
                <a:spcPts val="600"/>
              </a:spcAft>
            </a:pPr>
            <a:r>
              <a:rPr lang="en-US" sz="2400" dirty="0">
                <a:latin typeface="+mj-lt"/>
              </a:rPr>
              <a:t>A resource groups is a fundamental concept of the Azure platform</a:t>
            </a:r>
          </a:p>
          <a:p>
            <a:pPr marL="571500" lvl="1" indent="-342900">
              <a:spcAft>
                <a:spcPts val="600"/>
              </a:spcAft>
              <a:buFont typeface="Arial" panose="020B0604020202020204" pitchFamily="34" charset="0"/>
              <a:buChar char="•"/>
            </a:pPr>
            <a:r>
              <a:rPr lang="en-US" sz="2400" dirty="0">
                <a:latin typeface="+mj-lt"/>
              </a:rPr>
              <a:t>Serves as a logical grouping of resources</a:t>
            </a:r>
          </a:p>
          <a:p>
            <a:pPr marL="571500" lvl="1" indent="-342900">
              <a:spcAft>
                <a:spcPts val="600"/>
              </a:spcAft>
              <a:buFont typeface="Arial" panose="020B0604020202020204" pitchFamily="34" charset="0"/>
              <a:buChar char="•"/>
            </a:pPr>
            <a:r>
              <a:rPr lang="en-US" sz="2400" dirty="0">
                <a:latin typeface="+mj-lt"/>
              </a:rPr>
              <a:t>Ties to resource life cycle</a:t>
            </a:r>
          </a:p>
          <a:p>
            <a:pPr marL="571500" lvl="1" indent="-342900">
              <a:spcAft>
                <a:spcPts val="600"/>
              </a:spcAft>
              <a:buFont typeface="Arial" panose="020B0604020202020204" pitchFamily="34" charset="0"/>
              <a:buChar char="•"/>
            </a:pPr>
            <a:r>
              <a:rPr lang="en-US" sz="2400" dirty="0">
                <a:latin typeface="+mj-lt"/>
              </a:rPr>
              <a:t>Can't be nested</a:t>
            </a:r>
          </a:p>
          <a:p>
            <a:pPr>
              <a:spcAft>
                <a:spcPts val="600"/>
              </a:spcAft>
            </a:pPr>
            <a:r>
              <a:rPr lang="en-US" sz="2400" dirty="0">
                <a:latin typeface="+mj-lt"/>
              </a:rPr>
              <a:t>Each resource must belong to </a:t>
            </a:r>
            <a:br>
              <a:rPr lang="en-US" sz="2400" dirty="0">
                <a:latin typeface="+mj-lt"/>
              </a:rPr>
            </a:br>
            <a:r>
              <a:rPr lang="en-US" sz="2400" dirty="0">
                <a:latin typeface="+mj-lt"/>
              </a:rPr>
              <a:t>a resource group</a:t>
            </a:r>
          </a:p>
          <a:p>
            <a:pPr>
              <a:spcAft>
                <a:spcPts val="600"/>
              </a:spcAft>
            </a:pPr>
            <a:r>
              <a:rPr lang="en-US" sz="2400" dirty="0">
                <a:latin typeface="+mj-lt"/>
              </a:rPr>
              <a:t>Most resources can be moved </a:t>
            </a:r>
            <a:br>
              <a:rPr lang="en-US" sz="2400" dirty="0">
                <a:latin typeface="+mj-lt"/>
              </a:rPr>
            </a:br>
            <a:r>
              <a:rPr lang="en-US" sz="2400" dirty="0">
                <a:latin typeface="+mj-lt"/>
              </a:rPr>
              <a:t>between resource groups</a:t>
            </a:r>
          </a:p>
          <a:p>
            <a:endParaRPr lang="en-US" dirty="0"/>
          </a:p>
          <a:p>
            <a:endParaRPr lang="en-US" dirty="0"/>
          </a:p>
        </p:txBody>
      </p:sp>
    </p:spTree>
    <p:extLst>
      <p:ext uri="{BB962C8B-B14F-4D97-AF65-F5344CB8AC3E}">
        <p14:creationId xmlns:p14="http://schemas.microsoft.com/office/powerpoint/2010/main" val="328459140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692203" y="1394043"/>
            <a:ext cx="9572625" cy="1714211"/>
          </a:xfrm>
        </p:spPr>
        <p:txBody>
          <a:bodyPr/>
          <a:lstStyle/>
          <a:p>
            <a:pPr marL="0" indent="0">
              <a:spcAft>
                <a:spcPts val="600"/>
              </a:spcAft>
              <a:buNone/>
            </a:pPr>
            <a:r>
              <a:rPr lang="en-US" sz="2400" dirty="0">
                <a:latin typeface="+mj-lt"/>
              </a:rPr>
              <a:t>Organizing principles</a:t>
            </a:r>
            <a:r>
              <a:rPr lang="pl-PL" sz="2400" dirty="0">
                <a:latin typeface="+mj-lt"/>
              </a:rPr>
              <a:t>:</a:t>
            </a:r>
          </a:p>
          <a:p>
            <a:pPr>
              <a:spcAft>
                <a:spcPts val="1200"/>
              </a:spcAft>
            </a:pPr>
            <a:r>
              <a:rPr lang="en-US" sz="2400" dirty="0">
                <a:latin typeface="+mj-lt"/>
              </a:rPr>
              <a:t>Organizing for authorization</a:t>
            </a:r>
          </a:p>
          <a:p>
            <a:pPr>
              <a:spcAft>
                <a:spcPts val="1200"/>
              </a:spcAft>
            </a:pPr>
            <a:r>
              <a:rPr lang="en-US" sz="2400" dirty="0">
                <a:latin typeface="+mj-lt"/>
              </a:rPr>
              <a:t>Organizing for life cycle</a:t>
            </a:r>
            <a:r>
              <a:rPr lang="pl-PL" sz="2400" dirty="0">
                <a:latin typeface="+mj-lt"/>
              </a:rPr>
              <a:t> </a:t>
            </a:r>
            <a:r>
              <a:rPr lang="pl-PL" sz="2400" dirty="0" err="1">
                <a:latin typeface="+mj-lt"/>
              </a:rPr>
              <a:t>or</a:t>
            </a:r>
            <a:r>
              <a:rPr lang="pl-PL" sz="2400" dirty="0">
                <a:latin typeface="+mj-lt"/>
              </a:rPr>
              <a:t> </a:t>
            </a:r>
            <a:r>
              <a:rPr lang="pl-PL" sz="2400" dirty="0" err="1">
                <a:latin typeface="+mj-lt"/>
              </a:rPr>
              <a:t>usage</a:t>
            </a:r>
            <a:r>
              <a:rPr lang="pl-PL" sz="2400" dirty="0">
                <a:latin typeface="+mj-lt"/>
              </a:rPr>
              <a:t> (</a:t>
            </a:r>
            <a:r>
              <a:rPr lang="pl-PL" sz="2400" dirty="0" err="1">
                <a:latin typeface="+mj-lt"/>
              </a:rPr>
              <a:t>shared</a:t>
            </a:r>
            <a:r>
              <a:rPr lang="pl-PL" sz="2400" dirty="0">
                <a:latin typeface="+mj-lt"/>
              </a:rPr>
              <a:t> </a:t>
            </a:r>
            <a:r>
              <a:rPr lang="pl-PL" sz="2400" dirty="0" err="1">
                <a:latin typeface="+mj-lt"/>
              </a:rPr>
              <a:t>resources</a:t>
            </a:r>
            <a:r>
              <a:rPr lang="pl-PL" sz="2400" dirty="0">
                <a:latin typeface="+mj-lt"/>
              </a:rPr>
              <a:t>)</a:t>
            </a:r>
            <a:endParaRPr lang="en-US" sz="2400" dirty="0">
              <a:latin typeface="+mj-lt"/>
            </a:endParaRPr>
          </a:p>
          <a:p>
            <a:pPr>
              <a:spcAft>
                <a:spcPts val="1200"/>
              </a:spcAft>
            </a:pPr>
            <a:r>
              <a:rPr lang="en-US" sz="2400" dirty="0">
                <a:latin typeface="+mj-lt"/>
              </a:rPr>
              <a:t>Organizing for billing</a:t>
            </a:r>
          </a:p>
          <a:p>
            <a:pPr>
              <a:spcAft>
                <a:spcPts val="600"/>
              </a:spcAft>
            </a:pPr>
            <a:endParaRPr lang="en-US" sz="2400" dirty="0">
              <a:latin typeface="+mj-lt"/>
            </a:endParaRPr>
          </a:p>
          <a:p>
            <a:endParaRPr lang="en-US" dirty="0"/>
          </a:p>
          <a:p>
            <a:endParaRPr lang="en-US" dirty="0"/>
          </a:p>
          <a:p>
            <a:endParaRPr lang="en-US" dirty="0"/>
          </a:p>
          <a:p>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E505CA6F-FD6E-4C6E-AFEA-DDC87E71AAB0}"/>
              </a:ext>
            </a:extLst>
          </p:cNvPr>
          <p:cNvSpPr>
            <a:spLocks noGrp="1"/>
          </p:cNvSpPr>
          <p:nvPr>
            <p:ph type="title"/>
          </p:nvPr>
        </p:nvSpPr>
        <p:spPr/>
        <p:txBody>
          <a:bodyPr/>
          <a:lstStyle/>
          <a:p>
            <a:r>
              <a:rPr lang="en-US" b="1" dirty="0"/>
              <a:t>Resource Group Organization (1 of 2)</a:t>
            </a:r>
          </a:p>
        </p:txBody>
      </p:sp>
      <p:pic>
        <p:nvPicPr>
          <p:cNvPr id="4" name="Picture 3">
            <a:extLst>
              <a:ext uri="{FF2B5EF4-FFF2-40B4-BE49-F238E27FC236}">
                <a16:creationId xmlns:a16="http://schemas.microsoft.com/office/drawing/2014/main" id="{60D94425-B708-4607-A0A5-3542DBFFEF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678" y="3108254"/>
            <a:ext cx="5486400" cy="847725"/>
          </a:xfrm>
          <a:prstGeom prst="rect">
            <a:avLst/>
          </a:prstGeom>
        </p:spPr>
      </p:pic>
      <p:pic>
        <p:nvPicPr>
          <p:cNvPr id="6" name="Picture 5">
            <a:extLst>
              <a:ext uri="{FF2B5EF4-FFF2-40B4-BE49-F238E27FC236}">
                <a16:creationId xmlns:a16="http://schemas.microsoft.com/office/drawing/2014/main" id="{22A975B5-FF8B-4095-B3FA-9F92DA7D03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203" y="4176006"/>
            <a:ext cx="5467350" cy="838200"/>
          </a:xfrm>
          <a:prstGeom prst="rect">
            <a:avLst/>
          </a:prstGeom>
        </p:spPr>
      </p:pic>
      <p:pic>
        <p:nvPicPr>
          <p:cNvPr id="8" name="Picture 7">
            <a:extLst>
              <a:ext uri="{FF2B5EF4-FFF2-40B4-BE49-F238E27FC236}">
                <a16:creationId xmlns:a16="http://schemas.microsoft.com/office/drawing/2014/main" id="{1696914C-5036-4D09-AB4D-D64E07171C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301" y="5417114"/>
            <a:ext cx="5476875" cy="847725"/>
          </a:xfrm>
          <a:prstGeom prst="rect">
            <a:avLst/>
          </a:prstGeom>
        </p:spPr>
      </p:pic>
      <p:pic>
        <p:nvPicPr>
          <p:cNvPr id="10" name="Picture 9">
            <a:extLst>
              <a:ext uri="{FF2B5EF4-FFF2-40B4-BE49-F238E27FC236}">
                <a16:creationId xmlns:a16="http://schemas.microsoft.com/office/drawing/2014/main" id="{FC4CF685-9FA6-41A4-8340-B97AA618EF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2501" y="3431151"/>
            <a:ext cx="2505075" cy="2419350"/>
          </a:xfrm>
          <a:prstGeom prst="rect">
            <a:avLst/>
          </a:prstGeom>
        </p:spPr>
      </p:pic>
    </p:spTree>
    <p:extLst>
      <p:ext uri="{BB962C8B-B14F-4D97-AF65-F5344CB8AC3E}">
        <p14:creationId xmlns:p14="http://schemas.microsoft.com/office/powerpoint/2010/main" val="419041238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692203" y="1394043"/>
            <a:ext cx="5869371" cy="4385816"/>
          </a:xfrm>
        </p:spPr>
        <p:txBody>
          <a:bodyPr/>
          <a:lstStyle/>
          <a:p>
            <a:pPr>
              <a:spcAft>
                <a:spcPts val="600"/>
              </a:spcAft>
            </a:pPr>
            <a:r>
              <a:rPr lang="en-US" sz="2400" dirty="0">
                <a:latin typeface="+mj-lt"/>
              </a:rPr>
              <a:t>Consistent naming convention</a:t>
            </a:r>
            <a:endParaRPr lang="pl-PL" sz="2400" dirty="0">
              <a:latin typeface="+mj-lt"/>
            </a:endParaRPr>
          </a:p>
          <a:p>
            <a:pPr marL="0" indent="0">
              <a:spcAft>
                <a:spcPts val="600"/>
              </a:spcAft>
              <a:buNone/>
            </a:pPr>
            <a:endParaRPr lang="pl-PL" sz="2400" dirty="0">
              <a:latin typeface="+mj-lt"/>
            </a:endParaRPr>
          </a:p>
          <a:p>
            <a:pPr marL="0" indent="0">
              <a:spcAft>
                <a:spcPts val="600"/>
              </a:spcAft>
              <a:buNone/>
            </a:pPr>
            <a:r>
              <a:rPr lang="en-US" sz="2400" b="1" i="0" dirty="0">
                <a:effectLst/>
                <a:latin typeface="Segoe UI VSS (Regular)"/>
              </a:rPr>
              <a:t>domain-resource-location-environment</a:t>
            </a:r>
            <a:endParaRPr lang="en-US" sz="2800" dirty="0">
              <a:latin typeface="+mj-lt"/>
            </a:endParaRPr>
          </a:p>
          <a:p>
            <a:pPr marL="0" indent="0">
              <a:buNone/>
            </a:pPr>
            <a:endParaRPr lang="pl-PL" sz="2400" dirty="0"/>
          </a:p>
          <a:p>
            <a:pPr marL="0" indent="0">
              <a:buNone/>
            </a:pPr>
            <a:r>
              <a:rPr lang="pl-PL" sz="2400" dirty="0"/>
              <a:t>cicd-build-linux-rg01-weu-prd</a:t>
            </a:r>
          </a:p>
          <a:p>
            <a:pPr marL="0" indent="0">
              <a:buNone/>
            </a:pPr>
            <a:r>
              <a:rPr lang="pl-PL" sz="2400" dirty="0"/>
              <a:t>cicd-build-linux-vm01-weu-prd</a:t>
            </a:r>
          </a:p>
          <a:p>
            <a:pPr marL="0" indent="0">
              <a:buNone/>
            </a:pPr>
            <a:r>
              <a:rPr lang="pl-PL" sz="2400" dirty="0"/>
              <a:t>cicd-build-linux-nic01-weu-prd</a:t>
            </a:r>
          </a:p>
          <a:p>
            <a:pPr marL="0" indent="0">
              <a:buNone/>
            </a:pPr>
            <a:endParaRPr lang="pl-PL" sz="2400" dirty="0"/>
          </a:p>
          <a:p>
            <a:pPr marL="0" indent="0">
              <a:buNone/>
            </a:pPr>
            <a:r>
              <a:rPr lang="en-US" sz="2400" dirty="0">
                <a:hlinkClick r:id="rId2"/>
              </a:rPr>
              <a:t>Recommended naming and tagging conventions</a:t>
            </a:r>
            <a:endParaRPr lang="pl-PL" sz="2400" dirty="0"/>
          </a:p>
          <a:p>
            <a:pPr marL="0" indent="0">
              <a:spcAft>
                <a:spcPts val="600"/>
              </a:spcAft>
              <a:buNone/>
            </a:pPr>
            <a:endParaRPr lang="pl-PL" sz="2400" dirty="0">
              <a:latin typeface="+mj-lt"/>
            </a:endParaRPr>
          </a:p>
          <a:p>
            <a:pPr>
              <a:spcAft>
                <a:spcPts val="600"/>
              </a:spcAft>
            </a:pPr>
            <a:r>
              <a:rPr lang="pl-PL" sz="2400" dirty="0" err="1">
                <a:latin typeface="+mj-lt"/>
              </a:rPr>
              <a:t>Tags</a:t>
            </a:r>
            <a:endParaRPr lang="pl-PL" sz="2400" dirty="0">
              <a:latin typeface="+mj-lt"/>
            </a:endParaRPr>
          </a:p>
          <a:p>
            <a:pPr marL="0" indent="0">
              <a:spcAft>
                <a:spcPts val="600"/>
              </a:spcAft>
              <a:buNone/>
            </a:pPr>
            <a:endParaRPr lang="pl-PL" sz="2000" b="1" i="0" dirty="0">
              <a:effectLst/>
              <a:latin typeface="Segoe UI VSS (Regular)"/>
            </a:endParaRPr>
          </a:p>
        </p:txBody>
      </p:sp>
      <p:sp>
        <p:nvSpPr>
          <p:cNvPr id="3" name="Title 2">
            <a:extLst>
              <a:ext uri="{FF2B5EF4-FFF2-40B4-BE49-F238E27FC236}">
                <a16:creationId xmlns:a16="http://schemas.microsoft.com/office/drawing/2014/main" id="{E505CA6F-FD6E-4C6E-AFEA-DDC87E71AAB0}"/>
              </a:ext>
            </a:extLst>
          </p:cNvPr>
          <p:cNvSpPr>
            <a:spLocks noGrp="1"/>
          </p:cNvSpPr>
          <p:nvPr>
            <p:ph type="title"/>
          </p:nvPr>
        </p:nvSpPr>
        <p:spPr/>
        <p:txBody>
          <a:bodyPr/>
          <a:lstStyle/>
          <a:p>
            <a:r>
              <a:rPr lang="en-US" b="1" dirty="0"/>
              <a:t>Resource Group Organization (</a:t>
            </a:r>
            <a:r>
              <a:rPr lang="pl-PL" b="1" dirty="0"/>
              <a:t>2</a:t>
            </a:r>
            <a:r>
              <a:rPr lang="en-US" b="1" dirty="0"/>
              <a:t> of 2)</a:t>
            </a:r>
          </a:p>
        </p:txBody>
      </p:sp>
      <p:sp>
        <p:nvSpPr>
          <p:cNvPr id="2" name="AutoShape 2">
            <a:extLst>
              <a:ext uri="{FF2B5EF4-FFF2-40B4-BE49-F238E27FC236}">
                <a16:creationId xmlns:a16="http://schemas.microsoft.com/office/drawing/2014/main" id="{9C4540E3-5DE2-4337-9A29-358892E32346}"/>
              </a:ext>
            </a:extLst>
          </p:cNvPr>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Obraz 4">
            <a:extLst>
              <a:ext uri="{FF2B5EF4-FFF2-40B4-BE49-F238E27FC236}">
                <a16:creationId xmlns:a16="http://schemas.microsoft.com/office/drawing/2014/main" id="{3B9F2D4C-DF63-4594-81F2-81E1FAE88409}"/>
              </a:ext>
            </a:extLst>
          </p:cNvPr>
          <p:cNvPicPr>
            <a:picLocks noChangeAspect="1"/>
          </p:cNvPicPr>
          <p:nvPr/>
        </p:nvPicPr>
        <p:blipFill>
          <a:blip r:embed="rId3"/>
          <a:stretch>
            <a:fillRect/>
          </a:stretch>
        </p:blipFill>
        <p:spPr>
          <a:xfrm>
            <a:off x="7163780" y="2220266"/>
            <a:ext cx="4771429" cy="3438095"/>
          </a:xfrm>
          <a:prstGeom prst="rect">
            <a:avLst/>
          </a:prstGeom>
        </p:spPr>
      </p:pic>
    </p:spTree>
    <p:extLst>
      <p:ext uri="{BB962C8B-B14F-4D97-AF65-F5344CB8AC3E}">
        <p14:creationId xmlns:p14="http://schemas.microsoft.com/office/powerpoint/2010/main" val="417734014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38EEFF-7D0E-7541-BEA8-01DC84FFB058}"/>
              </a:ext>
            </a:extLst>
          </p:cNvPr>
          <p:cNvSpPr>
            <a:spLocks noGrp="1"/>
          </p:cNvSpPr>
          <p:nvPr>
            <p:ph type="title"/>
          </p:nvPr>
        </p:nvSpPr>
        <p:spPr/>
        <p:txBody>
          <a:bodyPr/>
          <a:lstStyle/>
          <a:p>
            <a:r>
              <a:rPr lang="pl-PL" dirty="0" err="1"/>
              <a:t>Discussion</a:t>
            </a:r>
            <a:r>
              <a:rPr lang="pl-PL" dirty="0"/>
              <a:t>: Design </a:t>
            </a:r>
            <a:r>
              <a:rPr lang="pl-PL" dirty="0" err="1"/>
              <a:t>Naming</a:t>
            </a:r>
            <a:r>
              <a:rPr lang="pl-PL" dirty="0"/>
              <a:t> </a:t>
            </a:r>
            <a:r>
              <a:rPr lang="pl-PL" dirty="0" err="1"/>
              <a:t>convention</a:t>
            </a:r>
            <a:endParaRPr lang="en-US" dirty="0"/>
          </a:p>
        </p:txBody>
      </p:sp>
      <p:sp>
        <p:nvSpPr>
          <p:cNvPr id="5" name="Text Placeholder 4">
            <a:extLst>
              <a:ext uri="{FF2B5EF4-FFF2-40B4-BE49-F238E27FC236}">
                <a16:creationId xmlns:a16="http://schemas.microsoft.com/office/drawing/2014/main" id="{247B9803-7607-B647-9C54-0A9DF76C5399}"/>
              </a:ext>
            </a:extLst>
          </p:cNvPr>
          <p:cNvSpPr>
            <a:spLocks noGrp="1"/>
          </p:cNvSpPr>
          <p:nvPr>
            <p:ph type="body" sz="quarter" idx="15"/>
          </p:nvPr>
        </p:nvSpPr>
        <p:spPr>
          <a:xfrm>
            <a:off x="451338" y="4436713"/>
            <a:ext cx="5521944" cy="1107996"/>
          </a:xfrm>
        </p:spPr>
        <p:txBody>
          <a:bodyPr/>
          <a:lstStyle/>
          <a:p>
            <a:pPr marL="285750" indent="-285750">
              <a:buFont typeface="Wingdings" panose="05000000000000000000" pitchFamily="2" charset="2"/>
              <a:buChar char="§"/>
            </a:pPr>
            <a:r>
              <a:rPr lang="pl-PL" sz="2000" dirty="0"/>
              <a:t>Draw </a:t>
            </a:r>
            <a:r>
              <a:rPr lang="pl-PL" sz="2000" dirty="0" err="1"/>
              <a:t>domain</a:t>
            </a:r>
            <a:r>
              <a:rPr lang="pl-PL" sz="2000" dirty="0"/>
              <a:t> diagram, </a:t>
            </a:r>
            <a:r>
              <a:rPr lang="pl-PL" sz="2000" dirty="0" err="1"/>
              <a:t>you</a:t>
            </a:r>
            <a:r>
              <a:rPr lang="pl-PL" sz="2000" dirty="0"/>
              <a:t> </a:t>
            </a:r>
            <a:r>
              <a:rPr lang="pl-PL" sz="2000" dirty="0" err="1"/>
              <a:t>can</a:t>
            </a:r>
            <a:r>
              <a:rPr lang="pl-PL" sz="2000" dirty="0"/>
              <a:t> </a:t>
            </a:r>
            <a:r>
              <a:rPr lang="pl-PL" sz="2000" dirty="0" err="1"/>
              <a:t>use</a:t>
            </a:r>
            <a:r>
              <a:rPr lang="pl-PL" sz="2000" dirty="0"/>
              <a:t> draw.io</a:t>
            </a:r>
          </a:p>
          <a:p>
            <a:pPr marL="285750" indent="-285750">
              <a:buFont typeface="Wingdings" panose="05000000000000000000" pitchFamily="2" charset="2"/>
              <a:buChar char="§"/>
            </a:pPr>
            <a:r>
              <a:rPr lang="pl-PL" sz="2000" dirty="0"/>
              <a:t>Design </a:t>
            </a:r>
            <a:r>
              <a:rPr lang="pl-PL" sz="2000" dirty="0" err="1"/>
              <a:t>naming</a:t>
            </a:r>
            <a:r>
              <a:rPr lang="pl-PL" sz="2000" dirty="0"/>
              <a:t> </a:t>
            </a:r>
            <a:r>
              <a:rPr lang="pl-PL" sz="2000" dirty="0" err="1"/>
              <a:t>convention</a:t>
            </a:r>
            <a:r>
              <a:rPr lang="pl-PL" sz="2000" dirty="0"/>
              <a:t> </a:t>
            </a:r>
            <a:r>
              <a:rPr lang="pl-PL" sz="2000" dirty="0" err="1"/>
              <a:t>that</a:t>
            </a:r>
            <a:r>
              <a:rPr lang="pl-PL" sz="2000" dirty="0"/>
              <a:t> </a:t>
            </a:r>
            <a:r>
              <a:rPr lang="pl-PL" sz="2000" dirty="0" err="1"/>
              <a:t>would</a:t>
            </a:r>
            <a:r>
              <a:rPr lang="pl-PL" sz="2000" dirty="0"/>
              <a:t> </a:t>
            </a:r>
            <a:r>
              <a:rPr lang="pl-PL" sz="2000" dirty="0" err="1"/>
              <a:t>work</a:t>
            </a:r>
            <a:r>
              <a:rPr lang="pl-PL" sz="2000" dirty="0"/>
              <a:t> </a:t>
            </a:r>
            <a:r>
              <a:rPr lang="pl-PL" sz="2000" dirty="0" err="1"/>
              <a:t>best</a:t>
            </a:r>
            <a:r>
              <a:rPr lang="pl-PL" sz="2000" dirty="0"/>
              <a:t> for </a:t>
            </a:r>
            <a:r>
              <a:rPr lang="pl-PL" sz="2000" dirty="0" err="1"/>
              <a:t>your</a:t>
            </a:r>
            <a:r>
              <a:rPr lang="pl-PL" sz="2000" dirty="0"/>
              <a:t> </a:t>
            </a:r>
            <a:r>
              <a:rPr lang="pl-PL" sz="2000" dirty="0" err="1"/>
              <a:t>organization</a:t>
            </a:r>
            <a:endParaRPr lang="en-US" sz="2000" dirty="0"/>
          </a:p>
        </p:txBody>
      </p:sp>
    </p:spTree>
    <p:extLst>
      <p:ext uri="{BB962C8B-B14F-4D97-AF65-F5344CB8AC3E}">
        <p14:creationId xmlns:p14="http://schemas.microsoft.com/office/powerpoint/2010/main" val="398999110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solidFill>
                  <a:schemeClr val="tx1"/>
                </a:solidFill>
              </a:rPr>
              <a:t>Management Groups</a:t>
            </a:r>
          </a:p>
        </p:txBody>
      </p:sp>
      <p:sp>
        <p:nvSpPr>
          <p:cNvPr id="6" name="Text Placeholder 5"/>
          <p:cNvSpPr>
            <a:spLocks noGrp="1"/>
          </p:cNvSpPr>
          <p:nvPr>
            <p:ph type="body" sz="quarter" idx="10"/>
          </p:nvPr>
        </p:nvSpPr>
        <p:spPr>
          <a:xfrm>
            <a:off x="465138" y="2096172"/>
            <a:ext cx="5542955" cy="3185487"/>
          </a:xfrm>
        </p:spPr>
        <p:txBody>
          <a:bodyPr vert="horz" wrap="square" lIns="0" tIns="0" rIns="0" bIns="0" rtlCol="0" anchor="t">
            <a:spAutoFit/>
          </a:bodyPr>
          <a:lstStyle/>
          <a:p>
            <a:pPr marL="342900" indent="-342900">
              <a:spcAft>
                <a:spcPts val="600"/>
              </a:spcAft>
              <a:buFont typeface="Arial" panose="020B0604020202020204" pitchFamily="34" charset="0"/>
              <a:buChar char="•"/>
            </a:pPr>
            <a:r>
              <a:rPr lang="en-US" dirty="0">
                <a:latin typeface="Segoe UI Semilight"/>
                <a:cs typeface="Segoe UI Semilight"/>
              </a:rPr>
              <a:t>Provides a level of scope above subscriptions</a:t>
            </a:r>
          </a:p>
          <a:p>
            <a:pPr marL="342900" lvl="0" indent="-342900">
              <a:spcAft>
                <a:spcPts val="600"/>
              </a:spcAft>
              <a:buFont typeface="Arial" panose="020B0604020202020204" pitchFamily="34" charset="0"/>
              <a:buChar char="•"/>
            </a:pPr>
            <a:r>
              <a:rPr lang="en-US" dirty="0">
                <a:latin typeface="Segoe UI Semilight"/>
                <a:cs typeface="Segoe UI Semilight"/>
              </a:rPr>
              <a:t>Targeting of policies and spend budgets across subscriptions and inheritance down the hierarchies</a:t>
            </a:r>
          </a:p>
          <a:p>
            <a:pPr marL="342900" lvl="0" indent="-342900">
              <a:spcAft>
                <a:spcPts val="600"/>
              </a:spcAft>
              <a:buFont typeface="Arial" panose="020B0604020202020204" pitchFamily="34" charset="0"/>
              <a:buChar char="•"/>
            </a:pPr>
            <a:r>
              <a:rPr lang="en-US" dirty="0">
                <a:latin typeface="Segoe UI Semilight"/>
                <a:cs typeface="Segoe UI Semilight"/>
              </a:rPr>
              <a:t>Compliance and cost reporting by organization (business/teams)</a:t>
            </a:r>
          </a:p>
          <a:p>
            <a:endParaRPr lang="en-US" dirty="0"/>
          </a:p>
        </p:txBody>
      </p:sp>
      <p:pic>
        <p:nvPicPr>
          <p:cNvPr id="4" name="Picture 3">
            <a:extLst>
              <a:ext uri="{FF2B5EF4-FFF2-40B4-BE49-F238E27FC236}">
                <a16:creationId xmlns:a16="http://schemas.microsoft.com/office/drawing/2014/main" id="{86599B3B-E9EB-4BA1-B5C6-E3D3899E2765}"/>
              </a:ext>
            </a:extLst>
          </p:cNvPr>
          <p:cNvPicPr>
            <a:picLocks noChangeAspect="1"/>
          </p:cNvPicPr>
          <p:nvPr/>
        </p:nvPicPr>
        <p:blipFill>
          <a:blip r:embed="rId3"/>
          <a:stretch>
            <a:fillRect/>
          </a:stretch>
        </p:blipFill>
        <p:spPr>
          <a:xfrm>
            <a:off x="6008093" y="1544434"/>
            <a:ext cx="5900438" cy="3608488"/>
          </a:xfrm>
          <a:prstGeom prst="rect">
            <a:avLst/>
          </a:prstGeom>
        </p:spPr>
      </p:pic>
    </p:spTree>
    <p:extLst>
      <p:ext uri="{BB962C8B-B14F-4D97-AF65-F5344CB8AC3E}">
        <p14:creationId xmlns:p14="http://schemas.microsoft.com/office/powerpoint/2010/main" val="3203764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t>Subscriptions and Limits (Quotas)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69465" y="1769618"/>
            <a:ext cx="10579851" cy="2785378"/>
          </a:xfrm>
        </p:spPr>
        <p:txBody>
          <a:bodyPr/>
          <a:lstStyle/>
          <a:p>
            <a:pPr marL="0" indent="0">
              <a:spcAft>
                <a:spcPts val="1200"/>
              </a:spcAft>
              <a:buNone/>
            </a:pPr>
            <a:r>
              <a:rPr lang="en-US" sz="2400" b="1" dirty="0">
                <a:latin typeface="+mj-lt"/>
              </a:rPr>
              <a:t>Azure subscription and service limits:</a:t>
            </a:r>
          </a:p>
          <a:p>
            <a:pPr marL="571500" lvl="1" indent="-342900">
              <a:spcAft>
                <a:spcPts val="1200"/>
              </a:spcAft>
              <a:buFont typeface="Arial" panose="020B0604020202020204" pitchFamily="34" charset="0"/>
              <a:buChar char="•"/>
            </a:pPr>
            <a:r>
              <a:rPr lang="en-US" sz="2400" dirty="0">
                <a:latin typeface="+mj-lt"/>
              </a:rPr>
              <a:t>Microsoft Azure limits are also called quotas</a:t>
            </a:r>
          </a:p>
          <a:p>
            <a:pPr marL="571500" lvl="1" indent="-342900">
              <a:spcAft>
                <a:spcPts val="1800"/>
              </a:spcAft>
              <a:buFont typeface="Arial" panose="020B0604020202020204" pitchFamily="34" charset="0"/>
              <a:buChar char="•"/>
            </a:pPr>
            <a:r>
              <a:rPr lang="en-US" sz="2400" dirty="0">
                <a:latin typeface="+mj-lt"/>
              </a:rPr>
              <a:t>Some limits apply on the regional level</a:t>
            </a:r>
          </a:p>
          <a:p>
            <a:pPr marL="0" indent="0">
              <a:spcAft>
                <a:spcPts val="1200"/>
              </a:spcAft>
              <a:buNone/>
            </a:pPr>
            <a:r>
              <a:rPr lang="en-US" sz="2400" b="1" dirty="0">
                <a:latin typeface="+mj-lt"/>
              </a:rPr>
              <a:t>Managing limits:</a:t>
            </a:r>
          </a:p>
          <a:p>
            <a:pPr marL="571500" lvl="1" indent="-342900">
              <a:spcAft>
                <a:spcPts val="1200"/>
              </a:spcAft>
              <a:buFont typeface="Arial" panose="020B0604020202020204" pitchFamily="34" charset="0"/>
              <a:buChar char="•"/>
            </a:pPr>
            <a:r>
              <a:rPr lang="en-US" sz="2400" dirty="0">
                <a:latin typeface="+mj-lt"/>
              </a:rPr>
              <a:t>You can raise soft limits by raising an online customer support request at no charge</a:t>
            </a:r>
          </a:p>
        </p:txBody>
      </p:sp>
      <p:pic>
        <p:nvPicPr>
          <p:cNvPr id="2" name="Graphic 1">
            <a:extLst>
              <a:ext uri="{FF2B5EF4-FFF2-40B4-BE49-F238E27FC236}">
                <a16:creationId xmlns:a16="http://schemas.microsoft.com/office/drawing/2014/main" id="{51280863-F7F6-4628-A3F4-8D8FB61F34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28122" y="5692912"/>
            <a:ext cx="668834" cy="668834"/>
          </a:xfrm>
          <a:prstGeom prst="rect">
            <a:avLst/>
          </a:prstGeom>
        </p:spPr>
      </p:pic>
    </p:spTree>
    <p:extLst>
      <p:ext uri="{BB962C8B-B14F-4D97-AF65-F5344CB8AC3E}">
        <p14:creationId xmlns:p14="http://schemas.microsoft.com/office/powerpoint/2010/main" val="2048882181"/>
      </p:ext>
    </p:extLst>
  </p:cSld>
  <p:clrMapOvr>
    <a:masterClrMapping/>
  </p:clrMapOvr>
  <p:transition>
    <p:fade/>
  </p:transition>
</p:sld>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Azure 2">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BA37C2E8-86DA-4C7F-89BF-BC08C304625E}"/>
    </a:ext>
  </a:extLst>
</a:theme>
</file>

<file path=ppt/theme/theme3.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4.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60E49DB-0E46-4E26-802D-8B7134C2F338}" vid="{2A6A2BA9-42FB-431E-81C9-3FE614E59DF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1665</Words>
  <Application>Microsoft Office PowerPoint</Application>
  <PresentationFormat>Custom</PresentationFormat>
  <Paragraphs>332</Paragraphs>
  <Slides>38</Slides>
  <Notes>19</Notes>
  <HiddenSlides>2</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38</vt:i4>
      </vt:variant>
    </vt:vector>
  </HeadingPairs>
  <TitlesOfParts>
    <vt:vector size="52" baseType="lpstr">
      <vt:lpstr>Arial</vt:lpstr>
      <vt:lpstr>Consolas</vt:lpstr>
      <vt:lpstr>Montserrat ExtraLight</vt:lpstr>
      <vt:lpstr>Montserrat Light</vt:lpstr>
      <vt:lpstr>Montserrat Medium</vt:lpstr>
      <vt:lpstr>Segoe UI</vt:lpstr>
      <vt:lpstr>Segoe UI Light</vt:lpstr>
      <vt:lpstr>Segoe UI Semilight</vt:lpstr>
      <vt:lpstr>Segoe UI VSS (Regular)</vt:lpstr>
      <vt:lpstr>Wingdings</vt:lpstr>
      <vt:lpstr>Azure 1</vt:lpstr>
      <vt:lpstr>Azure 2</vt:lpstr>
      <vt:lpstr>Dynamics 365</vt:lpstr>
      <vt:lpstr>Office 365 PPT Template - 2017</vt:lpstr>
      <vt:lpstr>Implement and Manage Azure Governance Solutions</vt:lpstr>
      <vt:lpstr>Learning Objectives</vt:lpstr>
      <vt:lpstr> Create Management Groups, Subscriptions, and Resource Groups</vt:lpstr>
      <vt:lpstr>Resource Groups</vt:lpstr>
      <vt:lpstr>Resource Group Organization (1 of 2)</vt:lpstr>
      <vt:lpstr>Resource Group Organization (2 of 2)</vt:lpstr>
      <vt:lpstr>Discussion: Design Naming convention</vt:lpstr>
      <vt:lpstr>Management Groups</vt:lpstr>
      <vt:lpstr>Subscriptions and Limits (Quotas)</vt:lpstr>
      <vt:lpstr>Subscription and Service General Limits </vt:lpstr>
      <vt:lpstr> Overview of Role-Based Access Control (RBAC)</vt:lpstr>
      <vt:lpstr>Role-Based Access Control (RBAC) </vt:lpstr>
      <vt:lpstr>RBAC in the Azure Portal </vt:lpstr>
      <vt:lpstr>How RBAC Works (1 of 4)</vt:lpstr>
      <vt:lpstr>How RBAC Works (2 of 4)</vt:lpstr>
      <vt:lpstr>How RBAC Works (3 of 4)</vt:lpstr>
      <vt:lpstr>How RBAC Works (4 of 4)</vt:lpstr>
      <vt:lpstr> Role-Based Access Control (RBAC)</vt:lpstr>
      <vt:lpstr>Administrator Roles, Azure Roles, and Azure AD Roles (1 of 4)</vt:lpstr>
      <vt:lpstr>Administrator Roles, Azure Roles, and Azure AD Roles (3 of 4)</vt:lpstr>
      <vt:lpstr>Administrator Roles, Azure Roles, and Azure AD Roles (4 of 4)</vt:lpstr>
      <vt:lpstr>RBAC Authentication</vt:lpstr>
      <vt:lpstr>Demonstration: Add an Azure Role Assignment</vt:lpstr>
      <vt:lpstr> Implement and Configure an Azure Policy</vt:lpstr>
      <vt:lpstr>Azure Policy Overview (1 of 2)</vt:lpstr>
      <vt:lpstr>Azure Policy Overview (2 of 2)</vt:lpstr>
      <vt:lpstr>Implementing Azure Policy</vt:lpstr>
      <vt:lpstr>Policy Definitions</vt:lpstr>
      <vt:lpstr>Create Initiative Definitions</vt:lpstr>
      <vt:lpstr>Scope the Initiative Definition</vt:lpstr>
      <vt:lpstr>Determine Compliance</vt:lpstr>
      <vt:lpstr>Implement a New Custom Policy</vt:lpstr>
      <vt:lpstr>Demonstration: Create and Manage Policies to Enforce Compliance</vt:lpstr>
      <vt:lpstr> Azure Blueprints</vt:lpstr>
      <vt:lpstr>Azure Blueprints</vt:lpstr>
      <vt:lpstr>Azure Policy vs. Azure Blueprints</vt:lpstr>
      <vt:lpstr>Demonstration: Create a Blueprint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2020-06-25T22:15:57Z</dcterms:created>
  <dcterms:modified xsi:type="dcterms:W3CDTF">2020-11-08T19:16:02Z</dcterms:modified>
</cp:coreProperties>
</file>